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1" r:id="rId2"/>
  </p:sldMasterIdLst>
  <p:notesMasterIdLst>
    <p:notesMasterId r:id="rId132"/>
  </p:notesMasterIdLst>
  <p:handoutMasterIdLst>
    <p:handoutMasterId r:id="rId133"/>
  </p:handoutMasterIdLst>
  <p:sldIdLst>
    <p:sldId id="490" r:id="rId3"/>
    <p:sldId id="824" r:id="rId4"/>
    <p:sldId id="692" r:id="rId5"/>
    <p:sldId id="700" r:id="rId6"/>
    <p:sldId id="732" r:id="rId7"/>
    <p:sldId id="733" r:id="rId8"/>
    <p:sldId id="734" r:id="rId9"/>
    <p:sldId id="727" r:id="rId10"/>
    <p:sldId id="719" r:id="rId11"/>
    <p:sldId id="709" r:id="rId12"/>
    <p:sldId id="710" r:id="rId13"/>
    <p:sldId id="729" r:id="rId14"/>
    <p:sldId id="728" r:id="rId15"/>
    <p:sldId id="717" r:id="rId16"/>
    <p:sldId id="718" r:id="rId17"/>
    <p:sldId id="785" r:id="rId18"/>
    <p:sldId id="786" r:id="rId19"/>
    <p:sldId id="787" r:id="rId20"/>
    <p:sldId id="788" r:id="rId21"/>
    <p:sldId id="789" r:id="rId22"/>
    <p:sldId id="790" r:id="rId23"/>
    <p:sldId id="722" r:id="rId24"/>
    <p:sldId id="723" r:id="rId25"/>
    <p:sldId id="724" r:id="rId26"/>
    <p:sldId id="725" r:id="rId27"/>
    <p:sldId id="726" r:id="rId28"/>
    <p:sldId id="711" r:id="rId29"/>
    <p:sldId id="712" r:id="rId30"/>
    <p:sldId id="713" r:id="rId31"/>
    <p:sldId id="646" r:id="rId32"/>
    <p:sldId id="616" r:id="rId33"/>
    <p:sldId id="645" r:id="rId34"/>
    <p:sldId id="520" r:id="rId35"/>
    <p:sldId id="825" r:id="rId36"/>
    <p:sldId id="826" r:id="rId37"/>
    <p:sldId id="827" r:id="rId38"/>
    <p:sldId id="828" r:id="rId39"/>
    <p:sldId id="829" r:id="rId40"/>
    <p:sldId id="830" r:id="rId41"/>
    <p:sldId id="831" r:id="rId42"/>
    <p:sldId id="832" r:id="rId43"/>
    <p:sldId id="662" r:id="rId44"/>
    <p:sldId id="833" r:id="rId45"/>
    <p:sldId id="704" r:id="rId46"/>
    <p:sldId id="693" r:id="rId47"/>
    <p:sldId id="699" r:id="rId48"/>
    <p:sldId id="707" r:id="rId49"/>
    <p:sldId id="708" r:id="rId50"/>
    <p:sldId id="735" r:id="rId51"/>
    <p:sldId id="736" r:id="rId52"/>
    <p:sldId id="737" r:id="rId53"/>
    <p:sldId id="702" r:id="rId54"/>
    <p:sldId id="703" r:id="rId55"/>
    <p:sldId id="834" r:id="rId56"/>
    <p:sldId id="835" r:id="rId57"/>
    <p:sldId id="836" r:id="rId58"/>
    <p:sldId id="837" r:id="rId59"/>
    <p:sldId id="838" r:id="rId60"/>
    <p:sldId id="839" r:id="rId61"/>
    <p:sldId id="840" r:id="rId62"/>
    <p:sldId id="841" r:id="rId63"/>
    <p:sldId id="842" r:id="rId64"/>
    <p:sldId id="843" r:id="rId65"/>
    <p:sldId id="844" r:id="rId66"/>
    <p:sldId id="845" r:id="rId67"/>
    <p:sldId id="846" r:id="rId68"/>
    <p:sldId id="847" r:id="rId69"/>
    <p:sldId id="848" r:id="rId70"/>
    <p:sldId id="849" r:id="rId71"/>
    <p:sldId id="791" r:id="rId72"/>
    <p:sldId id="792" r:id="rId73"/>
    <p:sldId id="793" r:id="rId74"/>
    <p:sldId id="794" r:id="rId75"/>
    <p:sldId id="795" r:id="rId76"/>
    <p:sldId id="796" r:id="rId77"/>
    <p:sldId id="797" r:id="rId78"/>
    <p:sldId id="798" r:id="rId79"/>
    <p:sldId id="799" r:id="rId80"/>
    <p:sldId id="800" r:id="rId81"/>
    <p:sldId id="801" r:id="rId82"/>
    <p:sldId id="802" r:id="rId83"/>
    <p:sldId id="803" r:id="rId84"/>
    <p:sldId id="804" r:id="rId85"/>
    <p:sldId id="823" r:id="rId86"/>
    <p:sldId id="805" r:id="rId87"/>
    <p:sldId id="806" r:id="rId88"/>
    <p:sldId id="807" r:id="rId89"/>
    <p:sldId id="808" r:id="rId90"/>
    <p:sldId id="809" r:id="rId91"/>
    <p:sldId id="810" r:id="rId92"/>
    <p:sldId id="811" r:id="rId93"/>
    <p:sldId id="812" r:id="rId94"/>
    <p:sldId id="813" r:id="rId95"/>
    <p:sldId id="814" r:id="rId96"/>
    <p:sldId id="815" r:id="rId97"/>
    <p:sldId id="816" r:id="rId98"/>
    <p:sldId id="817" r:id="rId99"/>
    <p:sldId id="818" r:id="rId100"/>
    <p:sldId id="819" r:id="rId101"/>
    <p:sldId id="820" r:id="rId102"/>
    <p:sldId id="667" r:id="rId103"/>
    <p:sldId id="739" r:id="rId104"/>
    <p:sldId id="740" r:id="rId105"/>
    <p:sldId id="741" r:id="rId106"/>
    <p:sldId id="742" r:id="rId107"/>
    <p:sldId id="743" r:id="rId108"/>
    <p:sldId id="744" r:id="rId109"/>
    <p:sldId id="758" r:id="rId110"/>
    <p:sldId id="851" r:id="rId111"/>
    <p:sldId id="852" r:id="rId112"/>
    <p:sldId id="853" r:id="rId113"/>
    <p:sldId id="854" r:id="rId114"/>
    <p:sldId id="855" r:id="rId115"/>
    <p:sldId id="856" r:id="rId116"/>
    <p:sldId id="857" r:id="rId117"/>
    <p:sldId id="858" r:id="rId118"/>
    <p:sldId id="859" r:id="rId119"/>
    <p:sldId id="860" r:id="rId120"/>
    <p:sldId id="861" r:id="rId121"/>
    <p:sldId id="862" r:id="rId122"/>
    <p:sldId id="863" r:id="rId123"/>
    <p:sldId id="864" r:id="rId124"/>
    <p:sldId id="865" r:id="rId125"/>
    <p:sldId id="866" r:id="rId126"/>
    <p:sldId id="867" r:id="rId127"/>
    <p:sldId id="868" r:id="rId128"/>
    <p:sldId id="869" r:id="rId129"/>
    <p:sldId id="870" r:id="rId130"/>
    <p:sldId id="850" r:id="rId131"/>
  </p:sldIdLst>
  <p:sldSz cx="12192000" cy="6858000"/>
  <p:notesSz cx="6954838" cy="9309100"/>
  <p:embeddedFontLst>
    <p:embeddedFont>
      <p:font typeface="AGA Arabesque" panose="020B0604020202020204" charset="2"/>
      <p:regular r:id="rId134"/>
    </p:embeddedFont>
    <p:embeddedFont>
      <p:font typeface="B Lotus" panose="00000400000000000000" pitchFamily="2" charset="-78"/>
      <p:regular r:id="rId135"/>
      <p:bold r:id="rId136"/>
    </p:embeddedFont>
    <p:embeddedFont>
      <p:font typeface="B Nazanin" panose="00000400000000000000" pitchFamily="2" charset="-78"/>
      <p:regular r:id="rId137"/>
      <p:bold r:id="rId138"/>
    </p:embeddedFont>
    <p:embeddedFont>
      <p:font typeface="B Titr" panose="00000700000000000000" pitchFamily="2" charset="-78"/>
      <p:bold r:id="rId139"/>
    </p:embeddedFont>
    <p:embeddedFont>
      <p:font typeface="Calibri" panose="020F0502020204030204" pitchFamily="34" charset="0"/>
      <p:regular r:id="rId140"/>
      <p:bold r:id="rId141"/>
      <p:italic r:id="rId142"/>
      <p:boldItalic r:id="rId143"/>
    </p:embeddedFont>
    <p:embeddedFont>
      <p:font typeface="Calibri Light" panose="020F0302020204030204" pitchFamily="34" charset="0"/>
      <p:regular r:id="rId144"/>
      <p:italic r:id="rId145"/>
    </p:embeddedFont>
    <p:embeddedFont>
      <p:font typeface="IranNastaliq" panose="02020505000000020003" pitchFamily="18" charset="0"/>
      <p:regular r:id="rId146"/>
    </p:embeddedFont>
    <p:embeddedFont>
      <p:font typeface="Lora" pitchFamily="2" charset="0"/>
      <p:regular r:id="rId147"/>
      <p:bold r:id="rId148"/>
      <p:italic r:id="rId149"/>
      <p:boldItalic r:id="rId150"/>
    </p:embeddedFont>
    <p:embeddedFont>
      <p:font typeface="Verdana" panose="020B0604030504040204" pitchFamily="34" charset="0"/>
      <p:regular r:id="rId151"/>
      <p:bold r:id="rId152"/>
      <p:italic r:id="rId153"/>
      <p:boldItalic r:id="rId154"/>
    </p:embeddedFont>
    <p:embeddedFont>
      <p:font typeface="Wingdings 3" panose="05040102010807070707" pitchFamily="18" charset="2"/>
      <p:regular r:id="rId15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99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65" d="100"/>
          <a:sy n="65" d="100"/>
        </p:scale>
        <p:origin x="54" y="234"/>
      </p:cViewPr>
      <p:guideLst/>
    </p:cSldViewPr>
  </p:slideViewPr>
  <p:notesTextViewPr>
    <p:cViewPr>
      <p:scale>
        <a:sx n="1" d="1"/>
        <a:sy n="1" d="1"/>
      </p:scale>
      <p:origin x="0" y="0"/>
    </p:cViewPr>
  </p:notesTextViewPr>
  <p:sorterViewPr>
    <p:cViewPr>
      <p:scale>
        <a:sx n="100" d="100"/>
        <a:sy n="100" d="100"/>
      </p:scale>
      <p:origin x="0" y="-22234"/>
    </p:cViewPr>
  </p:sorter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font" Target="fonts/font5.fntdata"/><Relationship Id="rId159" Type="http://schemas.openxmlformats.org/officeDocument/2006/relationships/tableStyles" Target="tableStyles.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font" Target="fonts/font16.fntdata"/><Relationship Id="rId5" Type="http://schemas.openxmlformats.org/officeDocument/2006/relationships/slide" Target="slides/slide3.xml"/><Relationship Id="rId95" Type="http://schemas.openxmlformats.org/officeDocument/2006/relationships/slide" Target="slides/slide93.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font" Target="fonts/font6.fntdata"/><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font" Target="fonts/font17.fntdata"/><Relationship Id="rId155" Type="http://schemas.openxmlformats.org/officeDocument/2006/relationships/font" Target="fonts/font22.fntdata"/><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font" Target="fonts/font7.fntdata"/><Relationship Id="rId145" Type="http://schemas.openxmlformats.org/officeDocument/2006/relationships/font" Target="fonts/font12.fntdata"/><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font" Target="fonts/font2.fntdata"/><Relationship Id="rId151" Type="http://schemas.openxmlformats.org/officeDocument/2006/relationships/font" Target="fonts/font18.fntdata"/><Relationship Id="rId156" Type="http://schemas.openxmlformats.org/officeDocument/2006/relationships/presProps" Target="presProps.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font" Target="fonts/font8.fntdata"/><Relationship Id="rId146" Type="http://schemas.openxmlformats.org/officeDocument/2006/relationships/font" Target="fonts/font13.fntdata"/><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font" Target="fonts/font3.fntdata"/><Relationship Id="rId157"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font" Target="fonts/font19.fntdata"/><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font" Target="fonts/font14.fntdata"/><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font" Target="fonts/font9.fntdata"/><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font" Target="fonts/font4.fntdata"/><Relationship Id="rId158"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notesMaster" Target="notesMasters/notesMaster1.xml"/><Relationship Id="rId153" Type="http://schemas.openxmlformats.org/officeDocument/2006/relationships/font" Target="fonts/font20.fntdata"/><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font" Target="fonts/font10.fntdata"/><Relationship Id="rId148" Type="http://schemas.openxmlformats.org/officeDocument/2006/relationships/font" Target="fonts/font15.fntdata"/><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handoutMaster" Target="handoutMasters/handoutMaster1.xml"/><Relationship Id="rId154" Type="http://schemas.openxmlformats.org/officeDocument/2006/relationships/font" Target="fonts/font21.fntdata"/><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font" Target="fonts/font11.fntdata"/><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font" Target="fonts/font1.fntdata"/></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دانگ</c:v>
                </c:pt>
              </c:strCache>
            </c:strRef>
          </c:tx>
          <c:spPr>
            <a:solidFill>
              <a:srgbClr val="FFFF00"/>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lt1">
                        <a:lumMod val="8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Sheet1!$A$2:$A$10</c:f>
              <c:numCache>
                <c:formatCode>General</c:formatCode>
                <c:ptCount val="9"/>
                <c:pt idx="0">
                  <c:v>1395</c:v>
                </c:pt>
                <c:pt idx="1">
                  <c:v>1396</c:v>
                </c:pt>
                <c:pt idx="2">
                  <c:v>1397</c:v>
                </c:pt>
                <c:pt idx="3">
                  <c:v>1398</c:v>
                </c:pt>
                <c:pt idx="4">
                  <c:v>1399</c:v>
                </c:pt>
                <c:pt idx="5">
                  <c:v>1400</c:v>
                </c:pt>
                <c:pt idx="6">
                  <c:v>1401</c:v>
                </c:pt>
                <c:pt idx="7">
                  <c:v>1402</c:v>
                </c:pt>
                <c:pt idx="8">
                  <c:v>1403</c:v>
                </c:pt>
              </c:numCache>
            </c:numRef>
          </c:cat>
          <c:val>
            <c:numRef>
              <c:f>Sheet1!$B$2:$B$10</c:f>
              <c:numCache>
                <c:formatCode>General</c:formatCode>
                <c:ptCount val="9"/>
                <c:pt idx="0">
                  <c:v>8</c:v>
                </c:pt>
                <c:pt idx="1">
                  <c:v>11</c:v>
                </c:pt>
                <c:pt idx="2">
                  <c:v>17</c:v>
                </c:pt>
                <c:pt idx="3">
                  <c:v>11</c:v>
                </c:pt>
                <c:pt idx="4">
                  <c:v>1</c:v>
                </c:pt>
                <c:pt idx="5">
                  <c:v>1</c:v>
                </c:pt>
                <c:pt idx="6">
                  <c:v>11</c:v>
                </c:pt>
                <c:pt idx="7">
                  <c:v>14</c:v>
                </c:pt>
                <c:pt idx="8">
                  <c:v>150</c:v>
                </c:pt>
              </c:numCache>
            </c:numRef>
          </c:val>
          <c:extLst>
            <c:ext xmlns:c16="http://schemas.microsoft.com/office/drawing/2014/chart" uri="{C3380CC4-5D6E-409C-BE32-E72D297353CC}">
              <c16:uniqueId val="{00000000-57DC-4FF6-B071-00A85B0B79AB}"/>
            </c:ext>
          </c:extLst>
        </c:ser>
        <c:ser>
          <c:idx val="1"/>
          <c:order val="1"/>
          <c:tx>
            <c:strRef>
              <c:f>Sheet1!$C$1</c:f>
              <c:strCache>
                <c:ptCount val="1"/>
                <c:pt idx="0">
                  <c:v>چیکونگونیا</c:v>
                </c:pt>
              </c:strCache>
            </c:strRef>
          </c:tx>
          <c:spPr>
            <a:solidFill>
              <a:srgbClr val="99FFCC"/>
            </a:solidFill>
            <a:ln>
              <a:noFill/>
            </a:ln>
            <a:effectLst>
              <a:outerShdw blurRad="57150" dist="19050" dir="5400000" algn="ctr" rotWithShape="0">
                <a:srgbClr val="000000">
                  <a:alpha val="63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lt1">
                        <a:lumMod val="85000"/>
                      </a:schemeClr>
                    </a:solidFill>
                    <a:latin typeface="+mn-lt"/>
                    <a:ea typeface="+mn-ea"/>
                    <a:cs typeface="+mn-cs"/>
                  </a:defRPr>
                </a:pPr>
                <a:endParaRPr lang="fa-IR"/>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lt1">
                          <a:lumMod val="95000"/>
                          <a:alpha val="54000"/>
                        </a:schemeClr>
                      </a:solidFill>
                    </a:ln>
                    <a:effectLst/>
                  </c:spPr>
                </c15:leaderLines>
              </c:ext>
            </c:extLst>
          </c:dLbls>
          <c:cat>
            <c:numRef>
              <c:f>Sheet1!$A$2:$A$10</c:f>
              <c:numCache>
                <c:formatCode>General</c:formatCode>
                <c:ptCount val="9"/>
                <c:pt idx="0">
                  <c:v>1395</c:v>
                </c:pt>
                <c:pt idx="1">
                  <c:v>1396</c:v>
                </c:pt>
                <c:pt idx="2">
                  <c:v>1397</c:v>
                </c:pt>
                <c:pt idx="3">
                  <c:v>1398</c:v>
                </c:pt>
                <c:pt idx="4">
                  <c:v>1399</c:v>
                </c:pt>
                <c:pt idx="5">
                  <c:v>1400</c:v>
                </c:pt>
                <c:pt idx="6">
                  <c:v>1401</c:v>
                </c:pt>
                <c:pt idx="7">
                  <c:v>1402</c:v>
                </c:pt>
                <c:pt idx="8">
                  <c:v>1403</c:v>
                </c:pt>
              </c:numCache>
            </c:numRef>
          </c:cat>
          <c:val>
            <c:numRef>
              <c:f>Sheet1!$C$2:$C$10</c:f>
              <c:numCache>
                <c:formatCode>General</c:formatCode>
                <c:ptCount val="9"/>
                <c:pt idx="0">
                  <c:v>1</c:v>
                </c:pt>
                <c:pt idx="1">
                  <c:v>47</c:v>
                </c:pt>
                <c:pt idx="2">
                  <c:v>4</c:v>
                </c:pt>
                <c:pt idx="3">
                  <c:v>1</c:v>
                </c:pt>
                <c:pt idx="4">
                  <c:v>0</c:v>
                </c:pt>
                <c:pt idx="5">
                  <c:v>0</c:v>
                </c:pt>
                <c:pt idx="6">
                  <c:v>1</c:v>
                </c:pt>
                <c:pt idx="7">
                  <c:v>0</c:v>
                </c:pt>
                <c:pt idx="8">
                  <c:v>0</c:v>
                </c:pt>
              </c:numCache>
            </c:numRef>
          </c:val>
          <c:extLst>
            <c:ext xmlns:c16="http://schemas.microsoft.com/office/drawing/2014/chart" uri="{C3380CC4-5D6E-409C-BE32-E72D297353CC}">
              <c16:uniqueId val="{00000001-57DC-4FF6-B071-00A85B0B79AB}"/>
            </c:ext>
          </c:extLst>
        </c:ser>
        <c:ser>
          <c:idx val="2"/>
          <c:order val="2"/>
          <c:tx>
            <c:strRef>
              <c:f>Sheet1!$D$1</c:f>
              <c:strCache>
                <c:ptCount val="1"/>
                <c:pt idx="0">
                  <c:v>زیکا</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numRef>
              <c:f>Sheet1!$A$2:$A$10</c:f>
              <c:numCache>
                <c:formatCode>General</c:formatCode>
                <c:ptCount val="9"/>
                <c:pt idx="0">
                  <c:v>1395</c:v>
                </c:pt>
                <c:pt idx="1">
                  <c:v>1396</c:v>
                </c:pt>
                <c:pt idx="2">
                  <c:v>1397</c:v>
                </c:pt>
                <c:pt idx="3">
                  <c:v>1398</c:v>
                </c:pt>
                <c:pt idx="4">
                  <c:v>1399</c:v>
                </c:pt>
                <c:pt idx="5">
                  <c:v>1400</c:v>
                </c:pt>
                <c:pt idx="6">
                  <c:v>1401</c:v>
                </c:pt>
                <c:pt idx="7">
                  <c:v>1402</c:v>
                </c:pt>
                <c:pt idx="8">
                  <c:v>1403</c:v>
                </c:pt>
              </c:numCache>
            </c:numRef>
          </c:cat>
          <c:val>
            <c:numRef>
              <c:f>Sheet1!$D$2:$D$10</c:f>
              <c:numCache>
                <c:formatCode>General</c:formatCode>
                <c:ptCount val="9"/>
                <c:pt idx="0">
                  <c:v>0</c:v>
                </c:pt>
                <c:pt idx="1">
                  <c:v>0</c:v>
                </c:pt>
                <c:pt idx="2">
                  <c:v>0</c:v>
                </c:pt>
                <c:pt idx="3">
                  <c:v>0</c:v>
                </c:pt>
                <c:pt idx="4">
                  <c:v>0</c:v>
                </c:pt>
                <c:pt idx="5">
                  <c:v>0</c:v>
                </c:pt>
                <c:pt idx="6">
                  <c:v>0</c:v>
                </c:pt>
                <c:pt idx="7">
                  <c:v>0</c:v>
                </c:pt>
                <c:pt idx="8">
                  <c:v>0</c:v>
                </c:pt>
              </c:numCache>
            </c:numRef>
          </c:val>
          <c:extLst>
            <c:ext xmlns:c16="http://schemas.microsoft.com/office/drawing/2014/chart" uri="{C3380CC4-5D6E-409C-BE32-E72D297353CC}">
              <c16:uniqueId val="{00000002-57DC-4FF6-B071-00A85B0B79AB}"/>
            </c:ext>
          </c:extLst>
        </c:ser>
        <c:dLbls>
          <c:showLegendKey val="0"/>
          <c:showVal val="0"/>
          <c:showCatName val="0"/>
          <c:showSerName val="0"/>
          <c:showPercent val="0"/>
          <c:showBubbleSize val="0"/>
        </c:dLbls>
        <c:gapWidth val="100"/>
        <c:overlap val="-24"/>
        <c:axId val="-1191158144"/>
        <c:axId val="-1191157600"/>
      </c:barChart>
      <c:catAx>
        <c:axId val="-1191158144"/>
        <c:scaling>
          <c:orientation val="minMax"/>
        </c:scaling>
        <c:delete val="0"/>
        <c:axPos val="b"/>
        <c:title>
          <c:tx>
            <c:rich>
              <a:bodyPr rot="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r>
                  <a:rPr lang="fa-IR"/>
                  <a:t>سال</a:t>
                </a:r>
                <a:endParaRPr lang="en-US"/>
              </a:p>
            </c:rich>
          </c:tx>
          <c:overlay val="0"/>
          <c:spPr>
            <a:noFill/>
            <a:ln>
              <a:noFill/>
            </a:ln>
            <a:effectLst/>
          </c:spPr>
          <c:txPr>
            <a:bodyPr rot="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endParaRPr lang="fa-IR"/>
            </a:p>
          </c:txPr>
        </c:title>
        <c:numFmt formatCode="General" sourceLinked="0"/>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fa-IR"/>
          </a:p>
        </c:txPr>
        <c:crossAx val="-1191157600"/>
        <c:crosses val="autoZero"/>
        <c:auto val="1"/>
        <c:lblAlgn val="ctr"/>
        <c:lblOffset val="100"/>
        <c:noMultiLvlLbl val="0"/>
      </c:catAx>
      <c:valAx>
        <c:axId val="-1191157600"/>
        <c:scaling>
          <c:orientation val="minMax"/>
        </c:scaling>
        <c:delete val="0"/>
        <c:axPos val="l"/>
        <c:majorGridlines>
          <c:spPr>
            <a:ln w="9525" cap="flat" cmpd="sng" algn="ctr">
              <a:solidFill>
                <a:schemeClr val="lt1">
                  <a:lumMod val="95000"/>
                  <a:alpha val="10000"/>
                </a:schemeClr>
              </a:solidFill>
              <a:round/>
            </a:ln>
            <a:effectLst/>
          </c:spPr>
        </c:majorGridlines>
        <c:title>
          <c:tx>
            <c:rich>
              <a:bodyPr rot="-540000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r>
                  <a:rPr lang="fa-IR"/>
                  <a:t>تعداد</a:t>
                </a:r>
                <a:endParaRPr lang="en-US"/>
              </a:p>
            </c:rich>
          </c:tx>
          <c:overlay val="0"/>
          <c:spPr>
            <a:noFill/>
            <a:ln>
              <a:noFill/>
            </a:ln>
            <a:effectLst/>
          </c:spPr>
          <c:txPr>
            <a:bodyPr rot="-5400000" spcFirstLastPara="1" vertOverflow="ellipsis" vert="horz" wrap="square" anchor="ctr" anchorCtr="1"/>
            <a:lstStyle/>
            <a:p>
              <a:pPr>
                <a:defRPr sz="1197" b="1" i="0" u="none" strike="noStrike" kern="1200" cap="all" baseline="0">
                  <a:solidFill>
                    <a:schemeClr val="lt1">
                      <a:lumMod val="85000"/>
                    </a:schemeClr>
                  </a:solidFill>
                  <a:latin typeface="+mn-lt"/>
                  <a:ea typeface="+mn-ea"/>
                  <a:cs typeface="+mn-cs"/>
                </a:defRPr>
              </a:pPr>
              <a:endParaRPr lang="fa-IR"/>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fa-IR"/>
          </a:p>
        </c:txPr>
        <c:crossAx val="-1191158144"/>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fa-IR"/>
        </a:p>
      </c:txPr>
    </c:legend>
    <c:plotVisOnly val="1"/>
    <c:dispBlanksAs val="gap"/>
    <c:showDLblsOverMax val="0"/>
  </c:chart>
  <c:spPr>
    <a:solidFill>
      <a:srgbClr val="0000FF"/>
    </a:solidFill>
    <a:ln>
      <a:noFill/>
    </a:ln>
    <a:effectLst/>
  </c:spPr>
  <c:txPr>
    <a:bodyPr/>
    <a:lstStyle/>
    <a:p>
      <a:pPr>
        <a:defRPr/>
      </a:pPr>
      <a:endParaRPr lang="fa-IR"/>
    </a:p>
  </c:txPr>
  <c:externalData r:id="rId3">
    <c:autoUpdate val="0"/>
  </c:externalData>
  <c:userShapes r:id="rId4"/>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4F8D21B-3EE0-4B0C-90F9-0E9925B7ED0B}" type="doc">
      <dgm:prSet loTypeId="urn:microsoft.com/office/officeart/2005/8/layout/vList6" loCatId="list" qsTypeId="urn:microsoft.com/office/officeart/2005/8/quickstyle/simple1" qsCatId="simple" csTypeId="urn:microsoft.com/office/officeart/2005/8/colors/colorful3" csCatId="colorful" phldr="1"/>
      <dgm:spPr/>
      <dgm:t>
        <a:bodyPr/>
        <a:lstStyle/>
        <a:p>
          <a:endParaRPr lang="en-US"/>
        </a:p>
      </dgm:t>
    </dgm:pt>
    <dgm:pt modelId="{21B14937-46B7-4A6C-B41E-EB6043F32D81}">
      <dgm:prSet phldrT="[Text]" custT="1"/>
      <dgm:spPr>
        <a:solidFill>
          <a:schemeClr val="accent4">
            <a:lumMod val="75000"/>
          </a:schemeClr>
        </a:solidFill>
      </dgm:spPr>
      <dgm:t>
        <a:bodyPr/>
        <a:lstStyle/>
        <a:p>
          <a:r>
            <a:rPr lang="fa-IR" sz="5400" dirty="0"/>
            <a:t>اقدامات کنترلی سریع </a:t>
          </a:r>
          <a:endParaRPr lang="en-US" sz="5400" dirty="0"/>
        </a:p>
      </dgm:t>
    </dgm:pt>
    <dgm:pt modelId="{BFD3937A-E680-4453-A595-401D7563D8F9}" type="parTrans" cxnId="{08D465B5-86E9-48F2-9F75-138DE414736C}">
      <dgm:prSet/>
      <dgm:spPr/>
      <dgm:t>
        <a:bodyPr/>
        <a:lstStyle/>
        <a:p>
          <a:endParaRPr lang="en-US"/>
        </a:p>
      </dgm:t>
    </dgm:pt>
    <dgm:pt modelId="{1BA01023-46A0-46FA-A5A3-2D70752BCBFD}" type="sibTrans" cxnId="{08D465B5-86E9-48F2-9F75-138DE414736C}">
      <dgm:prSet/>
      <dgm:spPr/>
      <dgm:t>
        <a:bodyPr/>
        <a:lstStyle/>
        <a:p>
          <a:endParaRPr lang="en-US"/>
        </a:p>
      </dgm:t>
    </dgm:pt>
    <dgm:pt modelId="{7F5598CB-DBBD-43EB-9B9D-1D8E5DF6A5D6}">
      <dgm:prSet phldrT="[Text]" custT="1"/>
      <dgm:spPr>
        <a:solidFill>
          <a:schemeClr val="accent4">
            <a:lumMod val="75000"/>
            <a:alpha val="90000"/>
          </a:schemeClr>
        </a:solidFill>
      </dgm:spPr>
      <dgm:t>
        <a:bodyPr/>
        <a:lstStyle/>
        <a:p>
          <a:pPr marL="171450" lvl="1" indent="0" defTabSz="800100" rtl="1">
            <a:lnSpc>
              <a:spcPct val="90000"/>
            </a:lnSpc>
            <a:spcBef>
              <a:spcPct val="0"/>
            </a:spcBef>
            <a:spcAft>
              <a:spcPct val="15000"/>
            </a:spcAft>
            <a:buNone/>
          </a:pPr>
          <a:r>
            <a:rPr lang="fa-IR" sz="1800" dirty="0"/>
            <a:t>مراقبت تشدید یافته شامل حشره شناسی  تا شعاع 500 متر ، بازدید خانه به خانه</a:t>
          </a:r>
          <a:endParaRPr lang="en-US" sz="1800" dirty="0"/>
        </a:p>
      </dgm:t>
    </dgm:pt>
    <dgm:pt modelId="{AC401CA2-C340-4859-8A25-FDBF30E52C1B}" type="parTrans" cxnId="{E61AB267-4EA8-4B80-B3FA-06D383D1C59C}">
      <dgm:prSet/>
      <dgm:spPr/>
      <dgm:t>
        <a:bodyPr/>
        <a:lstStyle/>
        <a:p>
          <a:endParaRPr lang="en-US"/>
        </a:p>
      </dgm:t>
    </dgm:pt>
    <dgm:pt modelId="{940C73FD-89B7-4FB3-8A84-5F5D92C574E5}" type="sibTrans" cxnId="{E61AB267-4EA8-4B80-B3FA-06D383D1C59C}">
      <dgm:prSet/>
      <dgm:spPr/>
      <dgm:t>
        <a:bodyPr/>
        <a:lstStyle/>
        <a:p>
          <a:endParaRPr lang="en-US"/>
        </a:p>
      </dgm:t>
    </dgm:pt>
    <dgm:pt modelId="{42487A86-85F0-40FF-95CE-DF604AB6600F}">
      <dgm:prSet phldrT="[Text]" custT="1"/>
      <dgm:spPr>
        <a:solidFill>
          <a:schemeClr val="accent4">
            <a:lumMod val="75000"/>
            <a:alpha val="90000"/>
          </a:schemeClr>
        </a:solidFill>
      </dgm:spPr>
      <dgm:t>
        <a:bodyPr/>
        <a:lstStyle/>
        <a:p>
          <a:pPr marL="0" marR="0" lvl="0" indent="0" defTabSz="914400" rtl="1" eaLnBrk="1" fontAlgn="auto" latinLnBrk="0" hangingPunct="1">
            <a:lnSpc>
              <a:spcPct val="100000"/>
            </a:lnSpc>
            <a:spcBef>
              <a:spcPts val="0"/>
            </a:spcBef>
            <a:spcAft>
              <a:spcPts val="0"/>
            </a:spcAft>
            <a:buClrTx/>
            <a:buSzTx/>
            <a:buFontTx/>
            <a:buNone/>
            <a:tabLst/>
            <a:defRPr/>
          </a:pPr>
          <a:r>
            <a:rPr lang="fa-IR" sz="1800" dirty="0"/>
            <a:t>بهسازی محیط و ازبین بردن ژیتهای لاروی </a:t>
          </a:r>
          <a:endParaRPr lang="en-US" sz="1800" dirty="0"/>
        </a:p>
        <a:p>
          <a:pPr marL="171450" lvl="1" indent="0" defTabSz="800100" rtl="1">
            <a:lnSpc>
              <a:spcPct val="90000"/>
            </a:lnSpc>
            <a:spcBef>
              <a:spcPct val="0"/>
            </a:spcBef>
            <a:spcAft>
              <a:spcPct val="15000"/>
            </a:spcAft>
            <a:buNone/>
          </a:pPr>
          <a:r>
            <a:rPr lang="fa-IR" sz="1800" dirty="0"/>
            <a:t>هماهنگی بین بخشی و حساس سازی مسئولین </a:t>
          </a:r>
          <a:endParaRPr lang="en-US" sz="1800" dirty="0"/>
        </a:p>
      </dgm:t>
    </dgm:pt>
    <dgm:pt modelId="{1926AE45-70A7-4EC2-82E9-5249BFC3FE1F}" type="parTrans" cxnId="{636CF06C-6BDB-446B-95A2-8D6F25217DE6}">
      <dgm:prSet/>
      <dgm:spPr/>
      <dgm:t>
        <a:bodyPr/>
        <a:lstStyle/>
        <a:p>
          <a:endParaRPr lang="en-US"/>
        </a:p>
      </dgm:t>
    </dgm:pt>
    <dgm:pt modelId="{03A91E88-0C95-4B74-9639-E1E69335A77A}" type="sibTrans" cxnId="{636CF06C-6BDB-446B-95A2-8D6F25217DE6}">
      <dgm:prSet/>
      <dgm:spPr/>
      <dgm:t>
        <a:bodyPr/>
        <a:lstStyle/>
        <a:p>
          <a:endParaRPr lang="en-US"/>
        </a:p>
      </dgm:t>
    </dgm:pt>
    <dgm:pt modelId="{13A1DF32-AA72-4CB5-A034-BAFC3FDA977B}">
      <dgm:prSet phldrT="[Text]" custT="1"/>
      <dgm:spPr>
        <a:solidFill>
          <a:srgbClr val="FFC000"/>
        </a:solidFill>
      </dgm:spPr>
      <dgm:t>
        <a:bodyPr/>
        <a:lstStyle/>
        <a:p>
          <a:r>
            <a:rPr lang="fa-IR" sz="5400" dirty="0">
              <a:solidFill>
                <a:schemeClr val="bg1"/>
              </a:solidFill>
            </a:rPr>
            <a:t>اقدامات مداوم</a:t>
          </a:r>
          <a:endParaRPr lang="en-US" sz="5400" dirty="0">
            <a:solidFill>
              <a:schemeClr val="bg1"/>
            </a:solidFill>
          </a:endParaRPr>
        </a:p>
      </dgm:t>
    </dgm:pt>
    <dgm:pt modelId="{07AE0E47-5119-407F-96FB-55066AC7DC7E}" type="parTrans" cxnId="{CAB7EBA3-EC86-43AC-A961-8F5B10CBE5D7}">
      <dgm:prSet/>
      <dgm:spPr/>
      <dgm:t>
        <a:bodyPr/>
        <a:lstStyle/>
        <a:p>
          <a:endParaRPr lang="en-US"/>
        </a:p>
      </dgm:t>
    </dgm:pt>
    <dgm:pt modelId="{1FD5F22A-FE26-479C-92CB-01EFF420A642}" type="sibTrans" cxnId="{CAB7EBA3-EC86-43AC-A961-8F5B10CBE5D7}">
      <dgm:prSet/>
      <dgm:spPr/>
      <dgm:t>
        <a:bodyPr/>
        <a:lstStyle/>
        <a:p>
          <a:endParaRPr lang="en-US"/>
        </a:p>
      </dgm:t>
    </dgm:pt>
    <dgm:pt modelId="{8EA0EEC0-1EA9-4142-A892-BA5FEBD511D3}">
      <dgm:prSet phldrT="[Text]" custT="1"/>
      <dgm:spPr>
        <a:solidFill>
          <a:schemeClr val="accent4">
            <a:lumMod val="75000"/>
            <a:alpha val="90000"/>
          </a:schemeClr>
        </a:solidFill>
      </dgm:spPr>
      <dgm:t>
        <a:bodyPr/>
        <a:lstStyle/>
        <a:p>
          <a:pPr marL="171450" lvl="1" indent="0" defTabSz="800100" rtl="1">
            <a:lnSpc>
              <a:spcPct val="90000"/>
            </a:lnSpc>
            <a:spcBef>
              <a:spcPct val="0"/>
            </a:spcBef>
            <a:spcAft>
              <a:spcPct val="15000"/>
            </a:spcAft>
            <a:buNone/>
          </a:pPr>
          <a:endParaRPr lang="en-US" sz="1800" dirty="0"/>
        </a:p>
      </dgm:t>
    </dgm:pt>
    <dgm:pt modelId="{4EB2BE6A-8FDF-4338-8D3C-9D52BFBA75CE}" type="parTrans" cxnId="{1C36C5C7-A44A-4D57-92FF-80FEC2656557}">
      <dgm:prSet/>
      <dgm:spPr/>
      <dgm:t>
        <a:bodyPr/>
        <a:lstStyle/>
        <a:p>
          <a:endParaRPr lang="en-US"/>
        </a:p>
      </dgm:t>
    </dgm:pt>
    <dgm:pt modelId="{A923E45F-FF4F-4032-A26C-BB82A41F9D6A}" type="sibTrans" cxnId="{1C36C5C7-A44A-4D57-92FF-80FEC2656557}">
      <dgm:prSet/>
      <dgm:spPr/>
      <dgm:t>
        <a:bodyPr/>
        <a:lstStyle/>
        <a:p>
          <a:endParaRPr lang="en-US"/>
        </a:p>
      </dgm:t>
    </dgm:pt>
    <dgm:pt modelId="{3D2E2166-44CD-4425-B2F3-8181D9B040C5}">
      <dgm:prSet phldrT="[Text]" custT="1"/>
      <dgm:spPr>
        <a:solidFill>
          <a:srgbClr val="FFC000">
            <a:alpha val="90000"/>
          </a:srgbClr>
        </a:solidFill>
      </dgm:spPr>
      <dgm:t>
        <a:bodyPr/>
        <a:lstStyle/>
        <a:p>
          <a:pPr rtl="1"/>
          <a:r>
            <a:rPr lang="fa-IR" sz="2400" dirty="0"/>
            <a:t>آموزش و جلب مشارکت جامعه </a:t>
          </a:r>
          <a:endParaRPr lang="en-US" sz="2400" dirty="0"/>
        </a:p>
      </dgm:t>
    </dgm:pt>
    <dgm:pt modelId="{409B4282-5E42-44EE-9454-A4210A1E63CA}" type="parTrans" cxnId="{CE6D56DF-AFB4-43A9-B78F-7FA166BA8FFB}">
      <dgm:prSet/>
      <dgm:spPr/>
      <dgm:t>
        <a:bodyPr/>
        <a:lstStyle/>
        <a:p>
          <a:endParaRPr lang="en-US"/>
        </a:p>
      </dgm:t>
    </dgm:pt>
    <dgm:pt modelId="{2E76A6DE-97B9-4DF6-BE86-D6A2BF89B01D}" type="sibTrans" cxnId="{CE6D56DF-AFB4-43A9-B78F-7FA166BA8FFB}">
      <dgm:prSet/>
      <dgm:spPr/>
      <dgm:t>
        <a:bodyPr/>
        <a:lstStyle/>
        <a:p>
          <a:endParaRPr lang="en-US"/>
        </a:p>
      </dgm:t>
    </dgm:pt>
    <dgm:pt modelId="{42B0D1C6-0E1D-4836-9E5C-8CB638761BCA}">
      <dgm:prSet phldrT="[Text]" custT="1"/>
      <dgm:spPr>
        <a:solidFill>
          <a:srgbClr val="FFC000">
            <a:alpha val="90000"/>
          </a:srgbClr>
        </a:solidFill>
      </dgm:spPr>
      <dgm:t>
        <a:bodyPr/>
        <a:lstStyle/>
        <a:p>
          <a:pPr rtl="1"/>
          <a:r>
            <a:rPr lang="fa-IR" sz="2400" dirty="0"/>
            <a:t>بهسازی محیط </a:t>
          </a:r>
          <a:endParaRPr lang="en-US" sz="2400" dirty="0"/>
        </a:p>
      </dgm:t>
    </dgm:pt>
    <dgm:pt modelId="{A64BB5AA-B428-4EF3-AE5E-6D84080BD20A}" type="parTrans" cxnId="{CCAE4753-1AC1-4507-A2A6-92E5342D3F84}">
      <dgm:prSet/>
      <dgm:spPr/>
      <dgm:t>
        <a:bodyPr/>
        <a:lstStyle/>
        <a:p>
          <a:endParaRPr lang="en-US"/>
        </a:p>
      </dgm:t>
    </dgm:pt>
    <dgm:pt modelId="{1896D2E1-624F-41A8-9B28-FE3B1B4A5F85}" type="sibTrans" cxnId="{CCAE4753-1AC1-4507-A2A6-92E5342D3F84}">
      <dgm:prSet/>
      <dgm:spPr/>
      <dgm:t>
        <a:bodyPr/>
        <a:lstStyle/>
        <a:p>
          <a:endParaRPr lang="en-US"/>
        </a:p>
      </dgm:t>
    </dgm:pt>
    <dgm:pt modelId="{8A8958FA-212B-4DDA-9476-CED7A8601134}">
      <dgm:prSet phldrT="[Text]" custT="1"/>
      <dgm:spPr>
        <a:solidFill>
          <a:srgbClr val="FFC000">
            <a:alpha val="90000"/>
          </a:srgbClr>
        </a:solidFill>
      </dgm:spPr>
      <dgm:t>
        <a:bodyPr/>
        <a:lstStyle/>
        <a:p>
          <a:pPr rtl="1"/>
          <a:r>
            <a:rPr lang="fa-IR" sz="2400" dirty="0"/>
            <a:t>مراقبت حشره شناسی دوره ای</a:t>
          </a:r>
          <a:endParaRPr lang="en-US" sz="2000" dirty="0"/>
        </a:p>
      </dgm:t>
    </dgm:pt>
    <dgm:pt modelId="{7109307F-15C4-4562-B7BD-5AD34C0998F4}" type="parTrans" cxnId="{873993B2-2917-480F-ACC5-48CF0676F91E}">
      <dgm:prSet/>
      <dgm:spPr/>
      <dgm:t>
        <a:bodyPr/>
        <a:lstStyle/>
        <a:p>
          <a:endParaRPr lang="en-US"/>
        </a:p>
      </dgm:t>
    </dgm:pt>
    <dgm:pt modelId="{4BD884AB-F136-4395-8064-1D5952FED8A5}" type="sibTrans" cxnId="{873993B2-2917-480F-ACC5-48CF0676F91E}">
      <dgm:prSet/>
      <dgm:spPr/>
      <dgm:t>
        <a:bodyPr/>
        <a:lstStyle/>
        <a:p>
          <a:endParaRPr lang="en-US"/>
        </a:p>
      </dgm:t>
    </dgm:pt>
    <dgm:pt modelId="{03F99E34-AF0C-4E19-BCD5-7D9F3104F51C}">
      <dgm:prSet phldrT="[Text]" custT="1"/>
      <dgm:spPr>
        <a:solidFill>
          <a:schemeClr val="accent4">
            <a:lumMod val="75000"/>
            <a:alpha val="90000"/>
          </a:schemeClr>
        </a:solidFill>
      </dgm:spPr>
      <dgm:t>
        <a:bodyPr/>
        <a:lstStyle/>
        <a:p>
          <a:pPr marL="171450" lvl="1" indent="0" defTabSz="800100" rtl="1">
            <a:lnSpc>
              <a:spcPct val="90000"/>
            </a:lnSpc>
            <a:spcBef>
              <a:spcPct val="0"/>
            </a:spcBef>
            <a:spcAft>
              <a:spcPct val="15000"/>
            </a:spcAft>
            <a:buNone/>
          </a:pPr>
          <a:r>
            <a:rPr lang="fa-IR" sz="1800" dirty="0"/>
            <a:t>اقدامات کنترل ناقلین : سه نوبت مه پاشی تا شعاع 500 متر</a:t>
          </a:r>
          <a:endParaRPr lang="en-US" sz="1800" dirty="0"/>
        </a:p>
      </dgm:t>
    </dgm:pt>
    <dgm:pt modelId="{04275860-0288-4B3B-AD01-6B11B1574B19}" type="parTrans" cxnId="{8AAF68F8-044D-4DDB-A65D-280A55CC6760}">
      <dgm:prSet/>
      <dgm:spPr/>
      <dgm:t>
        <a:bodyPr/>
        <a:lstStyle/>
        <a:p>
          <a:endParaRPr lang="en-US"/>
        </a:p>
      </dgm:t>
    </dgm:pt>
    <dgm:pt modelId="{20061D09-AC19-4F69-9973-161F8AA427AB}" type="sibTrans" cxnId="{8AAF68F8-044D-4DDB-A65D-280A55CC6760}">
      <dgm:prSet/>
      <dgm:spPr/>
      <dgm:t>
        <a:bodyPr/>
        <a:lstStyle/>
        <a:p>
          <a:endParaRPr lang="en-US"/>
        </a:p>
      </dgm:t>
    </dgm:pt>
    <dgm:pt modelId="{292B3C54-B6B3-4A6F-B06F-BEEA00846475}">
      <dgm:prSet phldrT="[Text]" custT="1"/>
      <dgm:spPr>
        <a:solidFill>
          <a:srgbClr val="FFC000">
            <a:alpha val="90000"/>
          </a:srgbClr>
        </a:solidFill>
      </dgm:spPr>
      <dgm:t>
        <a:bodyPr/>
        <a:lstStyle/>
        <a:p>
          <a:pPr rtl="1"/>
          <a:r>
            <a:rPr lang="fa-IR" sz="2400" dirty="0"/>
            <a:t>کنترل ناقلین: لاروکشی </a:t>
          </a:r>
          <a:endParaRPr lang="en-US" sz="2400" dirty="0"/>
        </a:p>
      </dgm:t>
    </dgm:pt>
    <dgm:pt modelId="{15842E78-49AB-4EB3-AEEE-8E47CF3D4CB7}" type="parTrans" cxnId="{BD178BB1-AD23-44D8-A4A2-1B1D711C7383}">
      <dgm:prSet/>
      <dgm:spPr/>
    </dgm:pt>
    <dgm:pt modelId="{06A7FB9C-AB7D-4728-AFDC-8C64CE69D455}" type="sibTrans" cxnId="{BD178BB1-AD23-44D8-A4A2-1B1D711C7383}">
      <dgm:prSet/>
      <dgm:spPr/>
    </dgm:pt>
    <dgm:pt modelId="{71CBF558-E3BE-433B-96DB-F0C4067C5FCE}" type="pres">
      <dgm:prSet presAssocID="{C4F8D21B-3EE0-4B0C-90F9-0E9925B7ED0B}" presName="Name0" presStyleCnt="0">
        <dgm:presLayoutVars>
          <dgm:dir/>
          <dgm:animLvl val="lvl"/>
          <dgm:resizeHandles/>
        </dgm:presLayoutVars>
      </dgm:prSet>
      <dgm:spPr/>
    </dgm:pt>
    <dgm:pt modelId="{F0F3F739-6A93-433C-804B-6940D211D5A9}" type="pres">
      <dgm:prSet presAssocID="{21B14937-46B7-4A6C-B41E-EB6043F32D81}" presName="linNode" presStyleCnt="0"/>
      <dgm:spPr/>
    </dgm:pt>
    <dgm:pt modelId="{8921A613-3AA2-4804-9838-3043BCBD28D6}" type="pres">
      <dgm:prSet presAssocID="{21B14937-46B7-4A6C-B41E-EB6043F32D81}" presName="parentShp" presStyleLbl="node1" presStyleIdx="0" presStyleCnt="2" custAng="0" custScaleX="90375" custScaleY="86509" custLinFactX="19550" custLinFactNeighborX="100000" custLinFactNeighborY="226">
        <dgm:presLayoutVars>
          <dgm:bulletEnabled val="1"/>
        </dgm:presLayoutVars>
      </dgm:prSet>
      <dgm:spPr/>
    </dgm:pt>
    <dgm:pt modelId="{64E07683-7115-415E-B404-CC53C63F7C00}" type="pres">
      <dgm:prSet presAssocID="{21B14937-46B7-4A6C-B41E-EB6043F32D81}" presName="childShp" presStyleLbl="bgAccFollowNode1" presStyleIdx="0" presStyleCnt="2" custFlipHor="1" custScaleX="98627" custScaleY="103376" custLinFactNeighborX="-85019" custLinFactNeighborY="-112">
        <dgm:presLayoutVars>
          <dgm:bulletEnabled val="1"/>
        </dgm:presLayoutVars>
      </dgm:prSet>
      <dgm:spPr/>
    </dgm:pt>
    <dgm:pt modelId="{D179BC5D-7982-4219-BD94-3063EF2AE479}" type="pres">
      <dgm:prSet presAssocID="{1BA01023-46A0-46FA-A5A3-2D70752BCBFD}" presName="spacing" presStyleCnt="0"/>
      <dgm:spPr/>
    </dgm:pt>
    <dgm:pt modelId="{64272EB8-6EFB-4104-8D0D-6FEA0D18E6C8}" type="pres">
      <dgm:prSet presAssocID="{13A1DF32-AA72-4CB5-A034-BAFC3FDA977B}" presName="linNode" presStyleCnt="0"/>
      <dgm:spPr/>
    </dgm:pt>
    <dgm:pt modelId="{C575E698-8844-4E7E-BFE8-059C348EC428}" type="pres">
      <dgm:prSet presAssocID="{13A1DF32-AA72-4CB5-A034-BAFC3FDA977B}" presName="parentShp" presStyleLbl="node1" presStyleIdx="1" presStyleCnt="2" custScaleX="90997" custScaleY="73510" custLinFactX="1872" custLinFactNeighborX="100000" custLinFactNeighborY="-4906">
        <dgm:presLayoutVars>
          <dgm:bulletEnabled val="1"/>
        </dgm:presLayoutVars>
      </dgm:prSet>
      <dgm:spPr/>
    </dgm:pt>
    <dgm:pt modelId="{16F2D9A3-40BB-40C8-9ECE-F5EBF49FDDB9}" type="pres">
      <dgm:prSet presAssocID="{13A1DF32-AA72-4CB5-A034-BAFC3FDA977B}" presName="childShp" presStyleLbl="bgAccFollowNode1" presStyleIdx="1" presStyleCnt="2" custFlipHor="1" custScaleX="96494" custLinFactNeighborX="-86929" custLinFactNeighborY="5517">
        <dgm:presLayoutVars>
          <dgm:bulletEnabled val="1"/>
        </dgm:presLayoutVars>
      </dgm:prSet>
      <dgm:spPr/>
    </dgm:pt>
  </dgm:ptLst>
  <dgm:cxnLst>
    <dgm:cxn modelId="{D8122137-4339-4569-8377-7DC7B126655D}" type="presOf" srcId="{7F5598CB-DBBD-43EB-9B9D-1D8E5DF6A5D6}" destId="{64E07683-7115-415E-B404-CC53C63F7C00}" srcOrd="0" destOrd="0" presId="urn:microsoft.com/office/officeart/2005/8/layout/vList6"/>
    <dgm:cxn modelId="{3369E33F-6DF3-4FC3-AD1C-490A9164FAAC}" type="presOf" srcId="{03F99E34-AF0C-4E19-BCD5-7D9F3104F51C}" destId="{64E07683-7115-415E-B404-CC53C63F7C00}" srcOrd="0" destOrd="1" presId="urn:microsoft.com/office/officeart/2005/8/layout/vList6"/>
    <dgm:cxn modelId="{A7BC645F-B2E2-419B-9FF2-56369D055D77}" type="presOf" srcId="{42B0D1C6-0E1D-4836-9E5C-8CB638761BCA}" destId="{16F2D9A3-40BB-40C8-9ECE-F5EBF49FDDB9}" srcOrd="0" destOrd="3" presId="urn:microsoft.com/office/officeart/2005/8/layout/vList6"/>
    <dgm:cxn modelId="{FD1F7560-AE83-417A-AD07-888892923D16}" type="presOf" srcId="{8A8958FA-212B-4DDA-9476-CED7A8601134}" destId="{16F2D9A3-40BB-40C8-9ECE-F5EBF49FDDB9}" srcOrd="0" destOrd="0" presId="urn:microsoft.com/office/officeart/2005/8/layout/vList6"/>
    <dgm:cxn modelId="{E61AB267-4EA8-4B80-B3FA-06D383D1C59C}" srcId="{21B14937-46B7-4A6C-B41E-EB6043F32D81}" destId="{7F5598CB-DBBD-43EB-9B9D-1D8E5DF6A5D6}" srcOrd="0" destOrd="0" parTransId="{AC401CA2-C340-4859-8A25-FDBF30E52C1B}" sibTransId="{940C73FD-89B7-4FB3-8A84-5F5D92C574E5}"/>
    <dgm:cxn modelId="{28A35C49-0444-4695-8DF6-F93BBF046382}" type="presOf" srcId="{13A1DF32-AA72-4CB5-A034-BAFC3FDA977B}" destId="{C575E698-8844-4E7E-BFE8-059C348EC428}" srcOrd="0" destOrd="0" presId="urn:microsoft.com/office/officeart/2005/8/layout/vList6"/>
    <dgm:cxn modelId="{636CF06C-6BDB-446B-95A2-8D6F25217DE6}" srcId="{21B14937-46B7-4A6C-B41E-EB6043F32D81}" destId="{42487A86-85F0-40FF-95CE-DF604AB6600F}" srcOrd="2" destOrd="0" parTransId="{1926AE45-70A7-4EC2-82E9-5249BFC3FE1F}" sibTransId="{03A91E88-0C95-4B74-9639-E1E69335A77A}"/>
    <dgm:cxn modelId="{CCAE4753-1AC1-4507-A2A6-92E5342D3F84}" srcId="{13A1DF32-AA72-4CB5-A034-BAFC3FDA977B}" destId="{42B0D1C6-0E1D-4836-9E5C-8CB638761BCA}" srcOrd="3" destOrd="0" parTransId="{A64BB5AA-B428-4EF3-AE5E-6D84080BD20A}" sibTransId="{1896D2E1-624F-41A8-9B28-FE3B1B4A5F85}"/>
    <dgm:cxn modelId="{C6912D80-C39C-47EF-9971-6DEB53C7B2CB}" type="presOf" srcId="{292B3C54-B6B3-4A6F-B06F-BEEA00846475}" destId="{16F2D9A3-40BB-40C8-9ECE-F5EBF49FDDB9}" srcOrd="0" destOrd="1" presId="urn:microsoft.com/office/officeart/2005/8/layout/vList6"/>
    <dgm:cxn modelId="{1B454093-4569-4730-A292-9D6742117E06}" type="presOf" srcId="{3D2E2166-44CD-4425-B2F3-8181D9B040C5}" destId="{16F2D9A3-40BB-40C8-9ECE-F5EBF49FDDB9}" srcOrd="0" destOrd="2" presId="urn:microsoft.com/office/officeart/2005/8/layout/vList6"/>
    <dgm:cxn modelId="{9A4F0599-2B99-4FA7-A903-FC077E7879AB}" type="presOf" srcId="{8EA0EEC0-1EA9-4142-A892-BA5FEBD511D3}" destId="{64E07683-7115-415E-B404-CC53C63F7C00}" srcOrd="0" destOrd="3" presId="urn:microsoft.com/office/officeart/2005/8/layout/vList6"/>
    <dgm:cxn modelId="{CE597A9C-7D7A-4EFF-BB72-F4EC8AC4D354}" type="presOf" srcId="{42487A86-85F0-40FF-95CE-DF604AB6600F}" destId="{64E07683-7115-415E-B404-CC53C63F7C00}" srcOrd="0" destOrd="2" presId="urn:microsoft.com/office/officeart/2005/8/layout/vList6"/>
    <dgm:cxn modelId="{CAB7EBA3-EC86-43AC-A961-8F5B10CBE5D7}" srcId="{C4F8D21B-3EE0-4B0C-90F9-0E9925B7ED0B}" destId="{13A1DF32-AA72-4CB5-A034-BAFC3FDA977B}" srcOrd="1" destOrd="0" parTransId="{07AE0E47-5119-407F-96FB-55066AC7DC7E}" sibTransId="{1FD5F22A-FE26-479C-92CB-01EFF420A642}"/>
    <dgm:cxn modelId="{BD178BB1-AD23-44D8-A4A2-1B1D711C7383}" srcId="{13A1DF32-AA72-4CB5-A034-BAFC3FDA977B}" destId="{292B3C54-B6B3-4A6F-B06F-BEEA00846475}" srcOrd="1" destOrd="0" parTransId="{15842E78-49AB-4EB3-AEEE-8E47CF3D4CB7}" sibTransId="{06A7FB9C-AB7D-4728-AFDC-8C64CE69D455}"/>
    <dgm:cxn modelId="{873993B2-2917-480F-ACC5-48CF0676F91E}" srcId="{13A1DF32-AA72-4CB5-A034-BAFC3FDA977B}" destId="{8A8958FA-212B-4DDA-9476-CED7A8601134}" srcOrd="0" destOrd="0" parTransId="{7109307F-15C4-4562-B7BD-5AD34C0998F4}" sibTransId="{4BD884AB-F136-4395-8064-1D5952FED8A5}"/>
    <dgm:cxn modelId="{08D465B5-86E9-48F2-9F75-138DE414736C}" srcId="{C4F8D21B-3EE0-4B0C-90F9-0E9925B7ED0B}" destId="{21B14937-46B7-4A6C-B41E-EB6043F32D81}" srcOrd="0" destOrd="0" parTransId="{BFD3937A-E680-4453-A595-401D7563D8F9}" sibTransId="{1BA01023-46A0-46FA-A5A3-2D70752BCBFD}"/>
    <dgm:cxn modelId="{1C36C5C7-A44A-4D57-92FF-80FEC2656557}" srcId="{21B14937-46B7-4A6C-B41E-EB6043F32D81}" destId="{8EA0EEC0-1EA9-4142-A892-BA5FEBD511D3}" srcOrd="3" destOrd="0" parTransId="{4EB2BE6A-8FDF-4338-8D3C-9D52BFBA75CE}" sibTransId="{A923E45F-FF4F-4032-A26C-BB82A41F9D6A}"/>
    <dgm:cxn modelId="{CE6D56DF-AFB4-43A9-B78F-7FA166BA8FFB}" srcId="{13A1DF32-AA72-4CB5-A034-BAFC3FDA977B}" destId="{3D2E2166-44CD-4425-B2F3-8181D9B040C5}" srcOrd="2" destOrd="0" parTransId="{409B4282-5E42-44EE-9454-A4210A1E63CA}" sibTransId="{2E76A6DE-97B9-4DF6-BE86-D6A2BF89B01D}"/>
    <dgm:cxn modelId="{9FDCC9E6-B7D1-4C11-BBF2-00AB10F8031B}" type="presOf" srcId="{21B14937-46B7-4A6C-B41E-EB6043F32D81}" destId="{8921A613-3AA2-4804-9838-3043BCBD28D6}" srcOrd="0" destOrd="0" presId="urn:microsoft.com/office/officeart/2005/8/layout/vList6"/>
    <dgm:cxn modelId="{F7408EF3-8655-42F9-B740-ECCC1C710F55}" type="presOf" srcId="{C4F8D21B-3EE0-4B0C-90F9-0E9925B7ED0B}" destId="{71CBF558-E3BE-433B-96DB-F0C4067C5FCE}" srcOrd="0" destOrd="0" presId="urn:microsoft.com/office/officeart/2005/8/layout/vList6"/>
    <dgm:cxn modelId="{8AAF68F8-044D-4DDB-A65D-280A55CC6760}" srcId="{21B14937-46B7-4A6C-B41E-EB6043F32D81}" destId="{03F99E34-AF0C-4E19-BCD5-7D9F3104F51C}" srcOrd="1" destOrd="0" parTransId="{04275860-0288-4B3B-AD01-6B11B1574B19}" sibTransId="{20061D09-AC19-4F69-9973-161F8AA427AB}"/>
    <dgm:cxn modelId="{8F7BFA9B-6DBB-4556-A95F-032AC0C0912C}" type="presParOf" srcId="{71CBF558-E3BE-433B-96DB-F0C4067C5FCE}" destId="{F0F3F739-6A93-433C-804B-6940D211D5A9}" srcOrd="0" destOrd="0" presId="urn:microsoft.com/office/officeart/2005/8/layout/vList6"/>
    <dgm:cxn modelId="{9C1EE97B-5D88-4859-84CE-27503CCCAE41}" type="presParOf" srcId="{F0F3F739-6A93-433C-804B-6940D211D5A9}" destId="{8921A613-3AA2-4804-9838-3043BCBD28D6}" srcOrd="0" destOrd="0" presId="urn:microsoft.com/office/officeart/2005/8/layout/vList6"/>
    <dgm:cxn modelId="{95DBA2EF-1B0B-4E31-8946-2EA1E0AAFF74}" type="presParOf" srcId="{F0F3F739-6A93-433C-804B-6940D211D5A9}" destId="{64E07683-7115-415E-B404-CC53C63F7C00}" srcOrd="1" destOrd="0" presId="urn:microsoft.com/office/officeart/2005/8/layout/vList6"/>
    <dgm:cxn modelId="{E4585059-46B9-4023-A00F-6E5250240F25}" type="presParOf" srcId="{71CBF558-E3BE-433B-96DB-F0C4067C5FCE}" destId="{D179BC5D-7982-4219-BD94-3063EF2AE479}" srcOrd="1" destOrd="0" presId="urn:microsoft.com/office/officeart/2005/8/layout/vList6"/>
    <dgm:cxn modelId="{A6361376-7EAB-4435-B061-2DE24DEE8C23}" type="presParOf" srcId="{71CBF558-E3BE-433B-96DB-F0C4067C5FCE}" destId="{64272EB8-6EFB-4104-8D0D-6FEA0D18E6C8}" srcOrd="2" destOrd="0" presId="urn:microsoft.com/office/officeart/2005/8/layout/vList6"/>
    <dgm:cxn modelId="{E6A6CD5A-095C-4762-8BA5-2DF6932B2258}" type="presParOf" srcId="{64272EB8-6EFB-4104-8D0D-6FEA0D18E6C8}" destId="{C575E698-8844-4E7E-BFE8-059C348EC428}" srcOrd="0" destOrd="0" presId="urn:microsoft.com/office/officeart/2005/8/layout/vList6"/>
    <dgm:cxn modelId="{BE40C83D-9DF5-425F-A494-808F088FC53B}" type="presParOf" srcId="{64272EB8-6EFB-4104-8D0D-6FEA0D18E6C8}" destId="{16F2D9A3-40BB-40C8-9ECE-F5EBF49FDDB9}" srcOrd="1" destOrd="0" presId="urn:microsoft.com/office/officeart/2005/8/layout/vList6"/>
  </dgm:cxnLst>
  <dgm:bg>
    <a:noFill/>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4E07683-7115-415E-B404-CC53C63F7C00}">
      <dsp:nvSpPr>
        <dsp:cNvPr id="0" name=""/>
        <dsp:cNvSpPr/>
      </dsp:nvSpPr>
      <dsp:spPr>
        <a:xfrm flipH="1">
          <a:off x="474918" y="0"/>
          <a:ext cx="6206442" cy="2623015"/>
        </a:xfrm>
        <a:prstGeom prst="rightArrow">
          <a:avLst>
            <a:gd name="adj1" fmla="val 75000"/>
            <a:gd name="adj2" fmla="val 50000"/>
          </a:avLst>
        </a:prstGeom>
        <a:solidFill>
          <a:schemeClr val="accent4">
            <a:lumMod val="75000"/>
            <a:alpha val="9000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1430" tIns="11430" rIns="11430" bIns="11430" numCol="1" spcCol="1270" anchor="t" anchorCtr="0">
          <a:noAutofit/>
        </a:bodyPr>
        <a:lstStyle/>
        <a:p>
          <a:pPr marL="171450" lvl="1" indent="0" algn="r" defTabSz="800100" rtl="1">
            <a:lnSpc>
              <a:spcPct val="90000"/>
            </a:lnSpc>
            <a:spcBef>
              <a:spcPct val="0"/>
            </a:spcBef>
            <a:spcAft>
              <a:spcPct val="15000"/>
            </a:spcAft>
            <a:buNone/>
          </a:pPr>
          <a:r>
            <a:rPr lang="fa-IR" sz="1800" kern="1200" dirty="0"/>
            <a:t>مراقبت تشدید یافته شامل حشره شناسی  تا شعاع 500 متر ، بازدید خانه به خانه</a:t>
          </a:r>
          <a:endParaRPr lang="en-US" sz="1800" kern="1200" dirty="0"/>
        </a:p>
        <a:p>
          <a:pPr marL="171450" lvl="1" indent="0" algn="r" defTabSz="800100" rtl="1">
            <a:lnSpc>
              <a:spcPct val="90000"/>
            </a:lnSpc>
            <a:spcBef>
              <a:spcPct val="0"/>
            </a:spcBef>
            <a:spcAft>
              <a:spcPct val="15000"/>
            </a:spcAft>
            <a:buNone/>
          </a:pPr>
          <a:r>
            <a:rPr lang="fa-IR" sz="1800" kern="1200" dirty="0"/>
            <a:t>اقدامات کنترل ناقلین : سه نوبت مه پاشی تا شعاع 500 متر</a:t>
          </a:r>
          <a:endParaRPr lang="en-US" sz="1800" kern="1200" dirty="0"/>
        </a:p>
        <a:p>
          <a:pPr marL="0" marR="0" lvl="0" indent="0" algn="r" defTabSz="914400" rtl="1" eaLnBrk="1" fontAlgn="auto" latinLnBrk="0" hangingPunct="1">
            <a:lnSpc>
              <a:spcPct val="100000"/>
            </a:lnSpc>
            <a:spcBef>
              <a:spcPct val="0"/>
            </a:spcBef>
            <a:spcAft>
              <a:spcPts val="0"/>
            </a:spcAft>
            <a:buClrTx/>
            <a:buSzTx/>
            <a:buFontTx/>
            <a:buNone/>
            <a:tabLst/>
            <a:defRPr/>
          </a:pPr>
          <a:r>
            <a:rPr lang="fa-IR" sz="1800" kern="1200" dirty="0"/>
            <a:t>بهسازی محیط و ازبین بردن ژیتهای لاروی </a:t>
          </a:r>
          <a:endParaRPr lang="en-US" sz="1800" kern="1200" dirty="0"/>
        </a:p>
        <a:p>
          <a:pPr marL="171450" lvl="1" indent="0" algn="r" defTabSz="800100" rtl="1">
            <a:lnSpc>
              <a:spcPct val="90000"/>
            </a:lnSpc>
            <a:spcBef>
              <a:spcPct val="0"/>
            </a:spcBef>
            <a:spcAft>
              <a:spcPct val="15000"/>
            </a:spcAft>
            <a:buNone/>
          </a:pPr>
          <a:r>
            <a:rPr lang="fa-IR" sz="1800" kern="1200" dirty="0"/>
            <a:t>هماهنگی بین بخشی و حساس سازی مسئولین </a:t>
          </a:r>
          <a:endParaRPr lang="en-US" sz="1800" kern="1200" dirty="0"/>
        </a:p>
        <a:p>
          <a:pPr marL="171450" lvl="1" indent="0" algn="r" defTabSz="800100" rtl="1">
            <a:lnSpc>
              <a:spcPct val="90000"/>
            </a:lnSpc>
            <a:spcBef>
              <a:spcPct val="0"/>
            </a:spcBef>
            <a:spcAft>
              <a:spcPct val="15000"/>
            </a:spcAft>
            <a:buNone/>
          </a:pPr>
          <a:endParaRPr lang="en-US" sz="1800" kern="1200" dirty="0"/>
        </a:p>
      </dsp:txBody>
      <dsp:txXfrm>
        <a:off x="1458549" y="327877"/>
        <a:ext cx="5222811" cy="1967261"/>
      </dsp:txXfrm>
    </dsp:sp>
    <dsp:sp modelId="{8921A613-3AA2-4804-9838-3043BCBD28D6}">
      <dsp:nvSpPr>
        <dsp:cNvPr id="0" name=""/>
        <dsp:cNvSpPr/>
      </dsp:nvSpPr>
      <dsp:spPr>
        <a:xfrm>
          <a:off x="6706886" y="222003"/>
          <a:ext cx="3791437" cy="2195039"/>
        </a:xfrm>
        <a:prstGeom prst="roundRect">
          <a:avLst/>
        </a:prstGeom>
        <a:solidFill>
          <a:schemeClr val="accent4">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102870" rIns="205740" bIns="102870" numCol="1" spcCol="1270" anchor="ctr" anchorCtr="0">
          <a:noAutofit/>
        </a:bodyPr>
        <a:lstStyle/>
        <a:p>
          <a:pPr marL="0" lvl="0" indent="0" algn="ctr" defTabSz="2400300">
            <a:lnSpc>
              <a:spcPct val="90000"/>
            </a:lnSpc>
            <a:spcBef>
              <a:spcPct val="0"/>
            </a:spcBef>
            <a:spcAft>
              <a:spcPct val="35000"/>
            </a:spcAft>
            <a:buNone/>
          </a:pPr>
          <a:r>
            <a:rPr lang="fa-IR" sz="5400" kern="1200" dirty="0"/>
            <a:t>اقدامات کنترلی سریع </a:t>
          </a:r>
          <a:endParaRPr lang="en-US" sz="5400" kern="1200" dirty="0"/>
        </a:p>
      </dsp:txBody>
      <dsp:txXfrm>
        <a:off x="6814039" y="329156"/>
        <a:ext cx="3577131" cy="1980733"/>
      </dsp:txXfrm>
    </dsp:sp>
    <dsp:sp modelId="{16F2D9A3-40BB-40C8-9ECE-F5EBF49FDDB9}">
      <dsp:nvSpPr>
        <dsp:cNvPr id="0" name=""/>
        <dsp:cNvSpPr/>
      </dsp:nvSpPr>
      <dsp:spPr>
        <a:xfrm flipH="1">
          <a:off x="470282" y="2881312"/>
          <a:ext cx="6078151" cy="2537354"/>
        </a:xfrm>
        <a:prstGeom prst="rightArrow">
          <a:avLst>
            <a:gd name="adj1" fmla="val 75000"/>
            <a:gd name="adj2" fmla="val 50000"/>
          </a:avLst>
        </a:prstGeom>
        <a:solidFill>
          <a:srgbClr val="FFC000">
            <a:alpha val="90000"/>
          </a:srgbClr>
        </a:solidFill>
        <a:ln w="12700" cap="flat" cmpd="sng" algn="ctr">
          <a:solidFill>
            <a:schemeClr val="accent3">
              <a:tint val="40000"/>
              <a:alpha val="90000"/>
              <a:hueOff val="891528"/>
              <a:satOff val="12414"/>
              <a:lumOff val="14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240" tIns="15240" rIns="15240" bIns="15240" numCol="1" spcCol="1270" anchor="t" anchorCtr="0">
          <a:noAutofit/>
        </a:bodyPr>
        <a:lstStyle/>
        <a:p>
          <a:pPr marL="228600" lvl="1" indent="-228600" algn="r" defTabSz="1066800" rtl="1">
            <a:lnSpc>
              <a:spcPct val="90000"/>
            </a:lnSpc>
            <a:spcBef>
              <a:spcPct val="0"/>
            </a:spcBef>
            <a:spcAft>
              <a:spcPct val="15000"/>
            </a:spcAft>
            <a:buChar char="•"/>
          </a:pPr>
          <a:r>
            <a:rPr lang="fa-IR" sz="2400" kern="1200" dirty="0"/>
            <a:t>مراقبت حشره شناسی دوره ای</a:t>
          </a:r>
          <a:endParaRPr lang="en-US" sz="2000" kern="1200" dirty="0"/>
        </a:p>
        <a:p>
          <a:pPr marL="228600" lvl="1" indent="-228600" algn="r" defTabSz="1066800" rtl="1">
            <a:lnSpc>
              <a:spcPct val="90000"/>
            </a:lnSpc>
            <a:spcBef>
              <a:spcPct val="0"/>
            </a:spcBef>
            <a:spcAft>
              <a:spcPct val="15000"/>
            </a:spcAft>
            <a:buChar char="•"/>
          </a:pPr>
          <a:r>
            <a:rPr lang="fa-IR" sz="2400" kern="1200" dirty="0"/>
            <a:t>کنترل ناقلین: لاروکشی </a:t>
          </a:r>
          <a:endParaRPr lang="en-US" sz="2400" kern="1200" dirty="0"/>
        </a:p>
        <a:p>
          <a:pPr marL="228600" lvl="1" indent="-228600" algn="r" defTabSz="1066800" rtl="1">
            <a:lnSpc>
              <a:spcPct val="90000"/>
            </a:lnSpc>
            <a:spcBef>
              <a:spcPct val="0"/>
            </a:spcBef>
            <a:spcAft>
              <a:spcPct val="15000"/>
            </a:spcAft>
            <a:buChar char="•"/>
          </a:pPr>
          <a:r>
            <a:rPr lang="fa-IR" sz="2400" kern="1200" dirty="0"/>
            <a:t>آموزش و جلب مشارکت جامعه </a:t>
          </a:r>
          <a:endParaRPr lang="en-US" sz="2400" kern="1200" dirty="0"/>
        </a:p>
        <a:p>
          <a:pPr marL="228600" lvl="1" indent="-228600" algn="r" defTabSz="1066800" rtl="1">
            <a:lnSpc>
              <a:spcPct val="90000"/>
            </a:lnSpc>
            <a:spcBef>
              <a:spcPct val="0"/>
            </a:spcBef>
            <a:spcAft>
              <a:spcPct val="15000"/>
            </a:spcAft>
            <a:buChar char="•"/>
          </a:pPr>
          <a:r>
            <a:rPr lang="fa-IR" sz="2400" kern="1200" dirty="0"/>
            <a:t>بهسازی محیط </a:t>
          </a:r>
          <a:endParaRPr lang="en-US" sz="2400" kern="1200" dirty="0"/>
        </a:p>
      </dsp:txBody>
      <dsp:txXfrm>
        <a:off x="1421790" y="3198481"/>
        <a:ext cx="5126643" cy="1903016"/>
      </dsp:txXfrm>
    </dsp:sp>
    <dsp:sp modelId="{C575E698-8844-4E7E-BFE8-059C348EC428}">
      <dsp:nvSpPr>
        <dsp:cNvPr id="0" name=""/>
        <dsp:cNvSpPr/>
      </dsp:nvSpPr>
      <dsp:spPr>
        <a:xfrm>
          <a:off x="6677060" y="3090621"/>
          <a:ext cx="3821263" cy="1865209"/>
        </a:xfrm>
        <a:prstGeom prst="roundRect">
          <a:avLst/>
        </a:prstGeom>
        <a:solidFill>
          <a:srgbClr val="FFC00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5740" tIns="102870" rIns="205740" bIns="102870" numCol="1" spcCol="1270" anchor="ctr" anchorCtr="0">
          <a:noAutofit/>
        </a:bodyPr>
        <a:lstStyle/>
        <a:p>
          <a:pPr marL="0" lvl="0" indent="0" algn="ctr" defTabSz="2400300">
            <a:lnSpc>
              <a:spcPct val="90000"/>
            </a:lnSpc>
            <a:spcBef>
              <a:spcPct val="0"/>
            </a:spcBef>
            <a:spcAft>
              <a:spcPct val="35000"/>
            </a:spcAft>
            <a:buNone/>
          </a:pPr>
          <a:r>
            <a:rPr lang="fa-IR" sz="5400" kern="1200" dirty="0">
              <a:solidFill>
                <a:schemeClr val="bg1"/>
              </a:solidFill>
            </a:rPr>
            <a:t>اقدامات مداوم</a:t>
          </a:r>
          <a:endParaRPr lang="en-US" sz="5400" kern="1200" dirty="0">
            <a:solidFill>
              <a:schemeClr val="bg1"/>
            </a:solidFill>
          </a:endParaRPr>
        </a:p>
      </dsp:txBody>
      <dsp:txXfrm>
        <a:off x="6768112" y="3181673"/>
        <a:ext cx="3639159" cy="1683105"/>
      </dsp:txXfrm>
    </dsp:sp>
  </dsp:spTree>
</dsp:drawing>
</file>

<file path=ppt/diagrams/layout1.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0.85484</cdr:x>
      <cdr:y>0</cdr:y>
    </cdr:from>
    <cdr:to>
      <cdr:x>0.96952</cdr:x>
      <cdr:y>0.82647</cdr:y>
    </cdr:to>
    <cdr:sp macro="" textlink="">
      <cdr:nvSpPr>
        <cdr:cNvPr id="2" name="Oval 1"/>
        <cdr:cNvSpPr/>
      </cdr:nvSpPr>
      <cdr:spPr>
        <a:xfrm xmlns:a="http://schemas.openxmlformats.org/drawingml/2006/main">
          <a:off x="5405736" y="0"/>
          <a:ext cx="725200" cy="3665133"/>
        </a:xfrm>
        <a:prstGeom xmlns:a="http://schemas.openxmlformats.org/drawingml/2006/main" prst="ellipse">
          <a:avLst/>
        </a:prstGeom>
        <a:noFill xmlns:a="http://schemas.openxmlformats.org/drawingml/2006/main"/>
        <a:ln xmlns:a="http://schemas.openxmlformats.org/drawingml/2006/main" w="28575">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en-US"/>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7072"/>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sz="quarter" idx="1"/>
          </p:nvPr>
        </p:nvSpPr>
        <p:spPr>
          <a:xfrm>
            <a:off x="3939466" y="0"/>
            <a:ext cx="3013763" cy="467072"/>
          </a:xfrm>
          <a:prstGeom prst="rect">
            <a:avLst/>
          </a:prstGeom>
        </p:spPr>
        <p:txBody>
          <a:bodyPr vert="horz" lIns="92930" tIns="46465" rIns="92930" bIns="46465" rtlCol="0"/>
          <a:lstStyle>
            <a:lvl1pPr algn="r">
              <a:defRPr sz="1200"/>
            </a:lvl1pPr>
          </a:lstStyle>
          <a:p>
            <a:fld id="{B11ECED5-2606-4E22-8539-6921ACAB4C65}" type="datetimeFigureOut">
              <a:rPr lang="en-US" smtClean="0"/>
              <a:t>7/30/2024</a:t>
            </a:fld>
            <a:endParaRPr lang="en-US"/>
          </a:p>
        </p:txBody>
      </p:sp>
      <p:sp>
        <p:nvSpPr>
          <p:cNvPr id="4" name="Footer Placeholder 3"/>
          <p:cNvSpPr>
            <a:spLocks noGrp="1"/>
          </p:cNvSpPr>
          <p:nvPr>
            <p:ph type="ftr" sz="quarter" idx="2"/>
          </p:nvPr>
        </p:nvSpPr>
        <p:spPr>
          <a:xfrm>
            <a:off x="0" y="8842030"/>
            <a:ext cx="3013763" cy="467071"/>
          </a:xfrm>
          <a:prstGeom prst="rect">
            <a:avLst/>
          </a:prstGeom>
        </p:spPr>
        <p:txBody>
          <a:bodyPr vert="horz" lIns="92930" tIns="46465" rIns="92930" bIns="46465" rtlCol="0" anchor="b"/>
          <a:lstStyle>
            <a:lvl1pPr algn="l">
              <a:defRPr sz="1200"/>
            </a:lvl1pPr>
          </a:lstStyle>
          <a:p>
            <a:endParaRPr lang="en-US"/>
          </a:p>
        </p:txBody>
      </p:sp>
      <p:sp>
        <p:nvSpPr>
          <p:cNvPr id="5" name="Slide Number Placeholder 4"/>
          <p:cNvSpPr>
            <a:spLocks noGrp="1"/>
          </p:cNvSpPr>
          <p:nvPr>
            <p:ph type="sldNum" sz="quarter" idx="3"/>
          </p:nvPr>
        </p:nvSpPr>
        <p:spPr>
          <a:xfrm>
            <a:off x="3939466" y="8842030"/>
            <a:ext cx="3013763" cy="467071"/>
          </a:xfrm>
          <a:prstGeom prst="rect">
            <a:avLst/>
          </a:prstGeom>
        </p:spPr>
        <p:txBody>
          <a:bodyPr vert="horz" lIns="92930" tIns="46465" rIns="92930" bIns="46465" rtlCol="0" anchor="b"/>
          <a:lstStyle>
            <a:lvl1pPr algn="r">
              <a:defRPr sz="1200"/>
            </a:lvl1pPr>
          </a:lstStyle>
          <a:p>
            <a:fld id="{EE98D327-E383-437E-88E0-5719067F4AF5}" type="slidenum">
              <a:rPr lang="en-US" smtClean="0"/>
              <a:t>‹#›</a:t>
            </a:fld>
            <a:endParaRPr lang="en-US"/>
          </a:p>
        </p:txBody>
      </p:sp>
    </p:spTree>
    <p:extLst>
      <p:ext uri="{BB962C8B-B14F-4D97-AF65-F5344CB8AC3E}">
        <p14:creationId xmlns:p14="http://schemas.microsoft.com/office/powerpoint/2010/main" val="319498821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3763" cy="467072"/>
          </a:xfrm>
          <a:prstGeom prst="rect">
            <a:avLst/>
          </a:prstGeom>
        </p:spPr>
        <p:txBody>
          <a:bodyPr vert="horz" lIns="92930" tIns="46465" rIns="92930" bIns="46465" rtlCol="0"/>
          <a:lstStyle>
            <a:lvl1pPr algn="l">
              <a:defRPr sz="1200"/>
            </a:lvl1pPr>
          </a:lstStyle>
          <a:p>
            <a:endParaRPr lang="en-US"/>
          </a:p>
        </p:txBody>
      </p:sp>
      <p:sp>
        <p:nvSpPr>
          <p:cNvPr id="3" name="Date Placeholder 2"/>
          <p:cNvSpPr>
            <a:spLocks noGrp="1"/>
          </p:cNvSpPr>
          <p:nvPr>
            <p:ph type="dt" idx="1"/>
          </p:nvPr>
        </p:nvSpPr>
        <p:spPr>
          <a:xfrm>
            <a:off x="3939466" y="0"/>
            <a:ext cx="3013763" cy="467072"/>
          </a:xfrm>
          <a:prstGeom prst="rect">
            <a:avLst/>
          </a:prstGeom>
        </p:spPr>
        <p:txBody>
          <a:bodyPr vert="horz" lIns="92930" tIns="46465" rIns="92930" bIns="46465" rtlCol="0"/>
          <a:lstStyle>
            <a:lvl1pPr algn="r">
              <a:defRPr sz="1200"/>
            </a:lvl1pPr>
          </a:lstStyle>
          <a:p>
            <a:fld id="{759B6EB9-EE35-4C7A-90D8-B8CA991D00F2}" type="datetimeFigureOut">
              <a:rPr lang="en-US" smtClean="0"/>
              <a:t>7/30/2024</a:t>
            </a:fld>
            <a:endParaRPr lang="en-US"/>
          </a:p>
        </p:txBody>
      </p:sp>
      <p:sp>
        <p:nvSpPr>
          <p:cNvPr id="4" name="Slide Image Placeholder 3"/>
          <p:cNvSpPr>
            <a:spLocks noGrp="1" noRot="1" noChangeAspect="1"/>
          </p:cNvSpPr>
          <p:nvPr>
            <p:ph type="sldImg" idx="2"/>
          </p:nvPr>
        </p:nvSpPr>
        <p:spPr>
          <a:xfrm>
            <a:off x="685800" y="1163638"/>
            <a:ext cx="5583238" cy="3141662"/>
          </a:xfrm>
          <a:prstGeom prst="rect">
            <a:avLst/>
          </a:prstGeom>
          <a:noFill/>
          <a:ln w="12700">
            <a:solidFill>
              <a:prstClr val="black"/>
            </a:solidFill>
          </a:ln>
        </p:spPr>
        <p:txBody>
          <a:bodyPr vert="horz" lIns="92930" tIns="46465" rIns="92930" bIns="46465" rtlCol="0" anchor="ctr"/>
          <a:lstStyle/>
          <a:p>
            <a:endParaRPr lang="en-US"/>
          </a:p>
        </p:txBody>
      </p:sp>
      <p:sp>
        <p:nvSpPr>
          <p:cNvPr id="5" name="Notes Placeholder 4"/>
          <p:cNvSpPr>
            <a:spLocks noGrp="1"/>
          </p:cNvSpPr>
          <p:nvPr>
            <p:ph type="body" sz="quarter" idx="3"/>
          </p:nvPr>
        </p:nvSpPr>
        <p:spPr>
          <a:xfrm>
            <a:off x="695484" y="4480004"/>
            <a:ext cx="5563870" cy="3665458"/>
          </a:xfrm>
          <a:prstGeom prst="rect">
            <a:avLst/>
          </a:prstGeom>
        </p:spPr>
        <p:txBody>
          <a:bodyPr vert="horz" lIns="92930" tIns="46465" rIns="92930" bIns="46465"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42030"/>
            <a:ext cx="3013763" cy="467071"/>
          </a:xfrm>
          <a:prstGeom prst="rect">
            <a:avLst/>
          </a:prstGeom>
        </p:spPr>
        <p:txBody>
          <a:bodyPr vert="horz" lIns="92930" tIns="46465" rIns="92930" bIns="46465" rtlCol="0" anchor="b"/>
          <a:lstStyle>
            <a:lvl1pPr algn="l">
              <a:defRPr sz="1200"/>
            </a:lvl1pPr>
          </a:lstStyle>
          <a:p>
            <a:endParaRPr lang="en-US"/>
          </a:p>
        </p:txBody>
      </p:sp>
      <p:sp>
        <p:nvSpPr>
          <p:cNvPr id="7" name="Slide Number Placeholder 6"/>
          <p:cNvSpPr>
            <a:spLocks noGrp="1"/>
          </p:cNvSpPr>
          <p:nvPr>
            <p:ph type="sldNum" sz="quarter" idx="5"/>
          </p:nvPr>
        </p:nvSpPr>
        <p:spPr>
          <a:xfrm>
            <a:off x="3939466" y="8842030"/>
            <a:ext cx="3013763" cy="467071"/>
          </a:xfrm>
          <a:prstGeom prst="rect">
            <a:avLst/>
          </a:prstGeom>
        </p:spPr>
        <p:txBody>
          <a:bodyPr vert="horz" lIns="92930" tIns="46465" rIns="92930" bIns="46465" rtlCol="0" anchor="b"/>
          <a:lstStyle>
            <a:lvl1pPr algn="r">
              <a:defRPr sz="1200"/>
            </a:lvl1pPr>
          </a:lstStyle>
          <a:p>
            <a:fld id="{68D20699-3F44-44FE-A37D-339CEDE0788F}" type="slidenum">
              <a:rPr lang="en-US" smtClean="0"/>
              <a:t>‹#›</a:t>
            </a:fld>
            <a:endParaRPr lang="en-US"/>
          </a:p>
        </p:txBody>
      </p:sp>
    </p:spTree>
    <p:extLst>
      <p:ext uri="{BB962C8B-B14F-4D97-AF65-F5344CB8AC3E}">
        <p14:creationId xmlns:p14="http://schemas.microsoft.com/office/powerpoint/2010/main" val="1014088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8D20699-3F44-44FE-A37D-339CEDE0788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632436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endParaRPr lang="en-US" dirty="0"/>
          </a:p>
        </p:txBody>
      </p:sp>
      <p:sp>
        <p:nvSpPr>
          <p:cNvPr id="6" name="TextBox 5"/>
          <p:cNvSpPr txBox="1"/>
          <p:nvPr userDrawn="1"/>
        </p:nvSpPr>
        <p:spPr>
          <a:xfrm>
            <a:off x="0" y="6150114"/>
            <a:ext cx="12218504" cy="707886"/>
          </a:xfrm>
          <a:prstGeom prst="rect">
            <a:avLst/>
          </a:prstGeom>
          <a:solidFill>
            <a:schemeClr val="accent1">
              <a:lumMod val="75000"/>
            </a:schemeClr>
          </a:solidFill>
        </p:spPr>
        <p:txBody>
          <a:bodyPr wrap="square" rtlCol="0">
            <a:spAutoFit/>
          </a:bodyPr>
          <a:lstStyle/>
          <a:p>
            <a:pPr algn="r">
              <a:lnSpc>
                <a:spcPct val="200000"/>
              </a:lnSpc>
            </a:pPr>
            <a:r>
              <a:rPr lang="fa-IR" sz="2000" dirty="0">
                <a:solidFill>
                  <a:schemeClr val="bg1"/>
                </a:solidFill>
                <a:latin typeface="IranNastaliq" panose="02000503000000020003" pitchFamily="2" charset="0"/>
                <a:cs typeface="IranNastaliq" panose="02000503000000020003" pitchFamily="2" charset="0"/>
              </a:rPr>
              <a:t>        مرکز</a:t>
            </a:r>
            <a:r>
              <a:rPr lang="fa-IR" sz="2000" baseline="0" dirty="0">
                <a:solidFill>
                  <a:schemeClr val="bg1"/>
                </a:solidFill>
                <a:latin typeface="IranNastaliq" panose="02000503000000020003" pitchFamily="2" charset="0"/>
                <a:cs typeface="IranNastaliq" panose="02000503000000020003" pitchFamily="2" charset="0"/>
              </a:rPr>
              <a:t> مدیریت بیماری های واگیر   </a:t>
            </a:r>
            <a:endParaRPr lang="en-US" sz="2000" dirty="0">
              <a:solidFill>
                <a:schemeClr val="bg1"/>
              </a:solidFill>
              <a:latin typeface="IranNastaliq" panose="02000503000000020003" pitchFamily="2" charset="0"/>
              <a:cs typeface="IranNastaliq" panose="02000503000000020003" pitchFamily="2" charset="0"/>
            </a:endParaRPr>
          </a:p>
        </p:txBody>
      </p:sp>
      <p:sp>
        <p:nvSpPr>
          <p:cNvPr id="9" name="Flowchart: Alternate Process 8"/>
          <p:cNvSpPr/>
          <p:nvPr userDrawn="1"/>
        </p:nvSpPr>
        <p:spPr>
          <a:xfrm>
            <a:off x="5474901" y="241539"/>
            <a:ext cx="1512047" cy="1325563"/>
          </a:xfrm>
          <a:prstGeom prst="flowChartAlternateProcess">
            <a:avLst/>
          </a:prstGeom>
          <a:solidFill>
            <a:schemeClr val="accent1">
              <a:lumMod val="75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pic>
        <p:nvPicPr>
          <p:cNvPr id="13" name="Picture 1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459443" y="273937"/>
            <a:ext cx="1527505" cy="1185951"/>
          </a:xfrm>
          <a:prstGeom prst="rect">
            <a:avLst/>
          </a:prstGeom>
        </p:spPr>
      </p:pic>
      <p:sp>
        <p:nvSpPr>
          <p:cNvPr id="14" name="Footer Placeholder 4"/>
          <p:cNvSpPr txBox="1">
            <a:spLocks/>
          </p:cNvSpPr>
          <p:nvPr userDrawn="1"/>
        </p:nvSpPr>
        <p:spPr>
          <a:xfrm>
            <a:off x="111135" y="6360051"/>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8" name="Title 1"/>
          <p:cNvSpPr>
            <a:spLocks noGrp="1"/>
          </p:cNvSpPr>
          <p:nvPr>
            <p:ph type="title"/>
          </p:nvPr>
        </p:nvSpPr>
        <p:spPr>
          <a:xfrm>
            <a:off x="1868557" y="2086293"/>
            <a:ext cx="8733182" cy="2976038"/>
          </a:xfrm>
          <a:prstGeom prst="roundRect">
            <a:avLst/>
          </a:prstGeom>
          <a:solidFill>
            <a:schemeClr val="accent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defRPr sz="4800" b="1">
                <a:solidFill>
                  <a:schemeClr val="bg1"/>
                </a:solidFill>
                <a:effectLst>
                  <a:outerShdw blurRad="38100" dist="38100" dir="2700000" algn="tl">
                    <a:srgbClr val="000000">
                      <a:alpha val="43137"/>
                    </a:srgbClr>
                  </a:outerShdw>
                </a:effectLst>
                <a:cs typeface="B Nazanin" panose="00000400000000000000" pitchFamily="2" charset="-78"/>
              </a:defRPr>
            </a:lvl1pPr>
          </a:lstStyle>
          <a:p>
            <a:r>
              <a:rPr lang="en-US" dirty="0"/>
              <a:t>Click to edit Master title style</a:t>
            </a:r>
          </a:p>
        </p:txBody>
      </p:sp>
    </p:spTree>
    <p:extLst>
      <p:ext uri="{BB962C8B-B14F-4D97-AF65-F5344CB8AC3E}">
        <p14:creationId xmlns:p14="http://schemas.microsoft.com/office/powerpoint/2010/main" val="22621737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nd Vertical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p:txBody>
          <a:bodyPr vert="eaVert"/>
          <a:lstStyle>
            <a:lvl1pPr>
              <a:buClr>
                <a:srgbClr val="C00000"/>
              </a:buClr>
              <a:defRPr>
                <a:solidFill>
                  <a:schemeClr val="accent6">
                    <a:lumMod val="50000"/>
                  </a:schemeClr>
                </a:solidFill>
                <a:cs typeface="+mj-cs"/>
              </a:defRPr>
            </a:lvl1pPr>
            <a:lvl2pPr>
              <a:buClr>
                <a:srgbClr val="C00000"/>
              </a:buClr>
              <a:defRPr>
                <a:solidFill>
                  <a:schemeClr val="accent6">
                    <a:lumMod val="50000"/>
                  </a:schemeClr>
                </a:solidFill>
                <a:cs typeface="+mj-cs"/>
              </a:defRPr>
            </a:lvl2pPr>
            <a:lvl3pPr>
              <a:buClr>
                <a:srgbClr val="C00000"/>
              </a:buClr>
              <a:defRPr>
                <a:solidFill>
                  <a:schemeClr val="accent6">
                    <a:lumMod val="50000"/>
                  </a:schemeClr>
                </a:solidFill>
                <a:cs typeface="+mj-cs"/>
              </a:defRPr>
            </a:lvl3pPr>
            <a:lvl4pPr>
              <a:buClr>
                <a:srgbClr val="C00000"/>
              </a:buClr>
              <a:defRPr>
                <a:solidFill>
                  <a:schemeClr val="accent6">
                    <a:lumMod val="50000"/>
                  </a:schemeClr>
                </a:solidFill>
                <a:cs typeface="+mj-cs"/>
              </a:defRPr>
            </a:lvl4pPr>
            <a:lvl5pPr>
              <a:buClr>
                <a:srgbClr val="C00000"/>
              </a:buClr>
              <a:defRPr>
                <a:solidFill>
                  <a:schemeClr val="accent6">
                    <a:lumMod val="50000"/>
                  </a:schemeClr>
                </a:solidFill>
                <a:cs typeface="+mj-cs"/>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7DDB53A-65B5-44B0-B1D1-61130CD6100C}" type="datetimeFigureOut">
              <a:rPr lang="en-US" smtClean="0"/>
              <a:t>7/30/2024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
        <p:nvSpPr>
          <p:cNvPr id="7" name="Flowchart: Alternate Process 6"/>
          <p:cNvSpPr/>
          <p:nvPr userDrawn="1"/>
        </p:nvSpPr>
        <p:spPr>
          <a:xfrm>
            <a:off x="10345111" y="112799"/>
            <a:ext cx="1512047"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sz="4400" b="1">
              <a:solidFill>
                <a:schemeClr val="bg1">
                  <a:lumMod val="95000"/>
                </a:schemeClr>
              </a:solidFill>
              <a:latin typeface="+mj-lt"/>
              <a:ea typeface="+mj-ea"/>
              <a:cs typeface="B Nazanin" panose="00000400000000000000" pitchFamily="2" charset="-78"/>
            </a:endParaRPr>
          </a:p>
        </p:txBody>
      </p:sp>
      <p:sp>
        <p:nvSpPr>
          <p:cNvPr id="10" name="TextBox 9"/>
          <p:cNvSpPr txBox="1"/>
          <p:nvPr userDrawn="1"/>
        </p:nvSpPr>
        <p:spPr>
          <a:xfrm>
            <a:off x="0" y="6227058"/>
            <a:ext cx="12192000" cy="630942"/>
          </a:xfrm>
          <a:prstGeom prst="rect">
            <a:avLst/>
          </a:prstGeom>
          <a:solidFill>
            <a:srgbClr val="C00000"/>
          </a:solidFill>
        </p:spPr>
        <p:txBody>
          <a:bodyPr wrap="square" rtlCol="0">
            <a:spAutoFit/>
          </a:bodyPr>
          <a:lstStyle/>
          <a:p>
            <a:pPr algn="r">
              <a:lnSpc>
                <a:spcPct val="200000"/>
              </a:lnSpc>
            </a:pPr>
            <a:endParaRPr lang="en-US" sz="2000" dirty="0">
              <a:solidFill>
                <a:schemeClr val="bg1"/>
              </a:solidFill>
              <a:latin typeface="IranNastaliq" panose="02000503000000020003" pitchFamily="2" charset="0"/>
              <a:cs typeface="IranNastaliq" panose="02000503000000020003" pitchFamily="2" charset="0"/>
            </a:endParaRPr>
          </a:p>
        </p:txBody>
      </p:sp>
      <p:sp>
        <p:nvSpPr>
          <p:cNvPr id="11" name="Footer Placeholder 4"/>
          <p:cNvSpPr txBox="1">
            <a:spLocks/>
          </p:cNvSpPr>
          <p:nvPr userDrawn="1"/>
        </p:nvSpPr>
        <p:spPr>
          <a:xfrm>
            <a:off x="111135" y="6360051"/>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14" name="Title 1"/>
          <p:cNvSpPr>
            <a:spLocks noGrp="1"/>
          </p:cNvSpPr>
          <p:nvPr>
            <p:ph type="title"/>
          </p:nvPr>
        </p:nvSpPr>
        <p:spPr>
          <a:xfrm>
            <a:off x="269563" y="124925"/>
            <a:ext cx="9922806"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lvl1pPr>
              <a:defRPr b="1">
                <a:solidFill>
                  <a:schemeClr val="bg1"/>
                </a:solidFill>
                <a:cs typeface="B Nazanin" panose="00000400000000000000" pitchFamily="2" charset="-78"/>
              </a:defRPr>
            </a:lvl1pPr>
          </a:lstStyle>
          <a:p>
            <a:pPr algn="r" rtl="1"/>
            <a:endParaRPr lang="en-US" sz="40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3677" y="196443"/>
            <a:ext cx="1334914" cy="1182526"/>
          </a:xfrm>
          <a:prstGeom prst="rect">
            <a:avLst/>
          </a:prstGeom>
        </p:spPr>
      </p:pic>
    </p:spTree>
    <p:extLst>
      <p:ext uri="{BB962C8B-B14F-4D97-AF65-F5344CB8AC3E}">
        <p14:creationId xmlns:p14="http://schemas.microsoft.com/office/powerpoint/2010/main" val="173620640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3" name="Vertical Text Placeholder 2"/>
          <p:cNvSpPr>
            <a:spLocks noGrp="1"/>
          </p:cNvSpPr>
          <p:nvPr>
            <p:ph type="body" orient="vert" idx="1"/>
          </p:nvPr>
        </p:nvSpPr>
        <p:spPr>
          <a:xfrm>
            <a:off x="838200" y="365125"/>
            <a:ext cx="7734300" cy="5811838"/>
          </a:xfrm>
        </p:spPr>
        <p:txBody>
          <a:bodyPr vert="eaVert"/>
          <a:lstStyle>
            <a:lvl1pPr>
              <a:buClr>
                <a:srgbClr val="C00000"/>
              </a:buClr>
              <a:defRPr>
                <a:solidFill>
                  <a:schemeClr val="accent6">
                    <a:lumMod val="50000"/>
                  </a:schemeClr>
                </a:solidFill>
              </a:defRPr>
            </a:lvl1pPr>
            <a:lvl2pPr>
              <a:buClr>
                <a:srgbClr val="C00000"/>
              </a:buClr>
              <a:defRPr>
                <a:solidFill>
                  <a:schemeClr val="accent6">
                    <a:lumMod val="50000"/>
                  </a:schemeClr>
                </a:solidFill>
              </a:defRPr>
            </a:lvl2pPr>
            <a:lvl3pPr>
              <a:buClr>
                <a:srgbClr val="C00000"/>
              </a:buClr>
              <a:defRPr>
                <a:solidFill>
                  <a:schemeClr val="accent6">
                    <a:lumMod val="50000"/>
                  </a:schemeClr>
                </a:solidFill>
              </a:defRPr>
            </a:lvl3pPr>
            <a:lvl4pPr>
              <a:buClr>
                <a:srgbClr val="C00000"/>
              </a:buClr>
              <a:defRPr>
                <a:solidFill>
                  <a:schemeClr val="accent6">
                    <a:lumMod val="50000"/>
                  </a:schemeClr>
                </a:solidFill>
              </a:defRPr>
            </a:lvl4pPr>
            <a:lvl5pPr>
              <a:buClr>
                <a:srgbClr val="C00000"/>
              </a:buClr>
              <a:defRPr>
                <a:solidFill>
                  <a:schemeClr val="accent6">
                    <a:lumMod val="50000"/>
                  </a:schemeClr>
                </a:solidFill>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77DDB53A-65B5-44B0-B1D1-61130CD6100C}" type="datetimeFigureOut">
              <a:rPr lang="en-US" smtClean="0"/>
              <a:t>7/30/2024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
        <p:nvSpPr>
          <p:cNvPr id="7" name="Flowchart: Alternate Process 6"/>
          <p:cNvSpPr/>
          <p:nvPr userDrawn="1"/>
        </p:nvSpPr>
        <p:spPr>
          <a:xfrm rot="5400000">
            <a:off x="9626761" y="4156627"/>
            <a:ext cx="1140761" cy="2899914"/>
          </a:xfrm>
          <a:prstGeom prst="flowChartAlternateProcess">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algn="r" rtl="1">
              <a:lnSpc>
                <a:spcPct val="90000"/>
              </a:lnSpc>
              <a:spcBef>
                <a:spcPct val="0"/>
              </a:spcBef>
            </a:pPr>
            <a:endParaRPr lang="en-US" sz="4400" b="1" dirty="0">
              <a:solidFill>
                <a:schemeClr val="bg1">
                  <a:lumMod val="95000"/>
                </a:schemeClr>
              </a:solidFill>
              <a:latin typeface="+mj-lt"/>
              <a:ea typeface="+mj-ea"/>
              <a:cs typeface="B Nazanin" panose="00000400000000000000" pitchFamily="2" charset="-78"/>
            </a:endParaRPr>
          </a:p>
        </p:txBody>
      </p:sp>
      <p:sp>
        <p:nvSpPr>
          <p:cNvPr id="12" name="TextBox 11"/>
          <p:cNvSpPr txBox="1"/>
          <p:nvPr userDrawn="1"/>
        </p:nvSpPr>
        <p:spPr>
          <a:xfrm>
            <a:off x="0" y="6227058"/>
            <a:ext cx="12192000" cy="630942"/>
          </a:xfrm>
          <a:prstGeom prst="rect">
            <a:avLst/>
          </a:prstGeom>
          <a:solidFill>
            <a:srgbClr val="C00000"/>
          </a:solidFill>
        </p:spPr>
        <p:txBody>
          <a:bodyPr wrap="square" rtlCol="0">
            <a:spAutoFit/>
          </a:bodyPr>
          <a:lstStyle/>
          <a:p>
            <a:pPr algn="r">
              <a:lnSpc>
                <a:spcPct val="200000"/>
              </a:lnSpc>
            </a:pPr>
            <a:r>
              <a:rPr lang="fa-IR" sz="2000" baseline="0" dirty="0">
                <a:solidFill>
                  <a:schemeClr val="bg1"/>
                </a:solidFill>
                <a:latin typeface="IranNastaliq" panose="02000503000000020003" pitchFamily="2" charset="0"/>
                <a:cs typeface="IranNastaliq" panose="02000503000000020003" pitchFamily="2" charset="0"/>
              </a:rPr>
              <a:t>  </a:t>
            </a:r>
            <a:endParaRPr lang="en-US" sz="2000" dirty="0">
              <a:solidFill>
                <a:schemeClr val="bg1"/>
              </a:solidFill>
              <a:latin typeface="IranNastaliq" panose="02000503000000020003" pitchFamily="2" charset="0"/>
              <a:cs typeface="IranNastaliq" panose="02000503000000020003" pitchFamily="2" charset="0"/>
            </a:endParaRPr>
          </a:p>
        </p:txBody>
      </p:sp>
      <p:sp>
        <p:nvSpPr>
          <p:cNvPr id="13" name="Footer Placeholder 4"/>
          <p:cNvSpPr txBox="1">
            <a:spLocks/>
          </p:cNvSpPr>
          <p:nvPr userDrawn="1"/>
        </p:nvSpPr>
        <p:spPr>
          <a:xfrm>
            <a:off x="111135" y="6373303"/>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14" name="Title 1"/>
          <p:cNvSpPr>
            <a:spLocks noGrp="1"/>
          </p:cNvSpPr>
          <p:nvPr>
            <p:ph type="title"/>
          </p:nvPr>
        </p:nvSpPr>
        <p:spPr>
          <a:xfrm rot="5400000">
            <a:off x="7877501" y="1069968"/>
            <a:ext cx="4639701" cy="2934001"/>
          </a:xfrm>
          <a:prstGeom prst="roundRect">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anchor="ctr">
            <a:normAutofit/>
          </a:bodyPr>
          <a:lstStyle>
            <a:lvl1pPr algn="ctr">
              <a:defRPr sz="3200" b="1">
                <a:solidFill>
                  <a:schemeClr val="bg1"/>
                </a:solidFill>
                <a:effectLst>
                  <a:outerShdw blurRad="38100" dist="38100" dir="2700000" algn="tl">
                    <a:srgbClr val="000000">
                      <a:alpha val="43137"/>
                    </a:srgbClr>
                  </a:outerShdw>
                </a:effectLst>
                <a:cs typeface="B Nazanin" panose="00000400000000000000" pitchFamily="2" charset="-78"/>
              </a:defRPr>
            </a:lvl1pPr>
          </a:lstStyle>
          <a:p>
            <a:r>
              <a:rPr lang="en-US" dirty="0"/>
              <a:t>Click to edit Master title style</a:t>
            </a:r>
          </a:p>
        </p:txBody>
      </p:sp>
      <p:pic>
        <p:nvPicPr>
          <p:cNvPr id="11" name="Picture 10"/>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621078" y="5060846"/>
            <a:ext cx="1243520" cy="1101565"/>
          </a:xfrm>
          <a:prstGeom prst="rect">
            <a:avLst/>
          </a:prstGeom>
        </p:spPr>
      </p:pic>
    </p:spTree>
    <p:extLst>
      <p:ext uri="{BB962C8B-B14F-4D97-AF65-F5344CB8AC3E}">
        <p14:creationId xmlns:p14="http://schemas.microsoft.com/office/powerpoint/2010/main" val="3922720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09213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234398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737060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13003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7410383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1962041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15355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454892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295550" y="1661361"/>
            <a:ext cx="11587595" cy="4549738"/>
          </a:xfrm>
        </p:spPr>
        <p:txBody>
          <a:bodyPr/>
          <a:lstStyle>
            <a:lvl1pPr algn="r" rtl="1">
              <a:buClr>
                <a:srgbClr val="C00000"/>
              </a:buClr>
              <a:defRPr>
                <a:solidFill>
                  <a:schemeClr val="accent6">
                    <a:lumMod val="50000"/>
                  </a:schemeClr>
                </a:solidFill>
                <a:cs typeface="B Nazanin" panose="00000400000000000000" pitchFamily="2" charset="-78"/>
              </a:defRPr>
            </a:lvl1pPr>
            <a:lvl2pPr algn="r" rtl="1">
              <a:buClr>
                <a:srgbClr val="C00000"/>
              </a:buClr>
              <a:defRPr>
                <a:solidFill>
                  <a:schemeClr val="accent6">
                    <a:lumMod val="50000"/>
                  </a:schemeClr>
                </a:solidFill>
                <a:cs typeface="B Nazanin" panose="00000400000000000000" pitchFamily="2" charset="-78"/>
              </a:defRPr>
            </a:lvl2pPr>
            <a:lvl3pPr algn="r" rtl="1">
              <a:buClr>
                <a:srgbClr val="C00000"/>
              </a:buClr>
              <a:defRPr>
                <a:solidFill>
                  <a:schemeClr val="accent6">
                    <a:lumMod val="50000"/>
                  </a:schemeClr>
                </a:solidFill>
                <a:cs typeface="B Nazanin" panose="00000400000000000000" pitchFamily="2" charset="-78"/>
              </a:defRPr>
            </a:lvl3pPr>
            <a:lvl4pPr algn="r" rtl="1">
              <a:buClr>
                <a:srgbClr val="C00000"/>
              </a:buClr>
              <a:defRPr>
                <a:solidFill>
                  <a:schemeClr val="accent6">
                    <a:lumMod val="50000"/>
                  </a:schemeClr>
                </a:solidFill>
                <a:cs typeface="B Nazanin" panose="00000400000000000000" pitchFamily="2" charset="-78"/>
              </a:defRPr>
            </a:lvl4pPr>
            <a:lvl5pPr algn="r" rtl="1">
              <a:buClr>
                <a:srgbClr val="C00000"/>
              </a:buClr>
              <a:defRPr>
                <a:solidFill>
                  <a:schemeClr val="accent6">
                    <a:lumMod val="50000"/>
                  </a:schemeClr>
                </a:solidFill>
                <a:cs typeface="B Nazanin" panose="000004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Flowchart: Alternate Process 8"/>
          <p:cNvSpPr/>
          <p:nvPr userDrawn="1"/>
        </p:nvSpPr>
        <p:spPr>
          <a:xfrm>
            <a:off x="10345111" y="124925"/>
            <a:ext cx="1512047" cy="1325563"/>
          </a:xfrm>
          <a:prstGeom prst="flowChartAlternateProcess">
            <a:avLst/>
          </a:prstGeom>
          <a:solidFill>
            <a:schemeClr val="bg2">
              <a:lumMod val="5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sp>
        <p:nvSpPr>
          <p:cNvPr id="7" name="TextBox 6"/>
          <p:cNvSpPr txBox="1"/>
          <p:nvPr userDrawn="1"/>
        </p:nvSpPr>
        <p:spPr>
          <a:xfrm>
            <a:off x="0" y="6271786"/>
            <a:ext cx="12192000" cy="553998"/>
          </a:xfrm>
          <a:prstGeom prst="rect">
            <a:avLst/>
          </a:prstGeom>
          <a:solidFill>
            <a:schemeClr val="bg2">
              <a:lumMod val="50000"/>
            </a:schemeClr>
          </a:solidFill>
        </p:spPr>
        <p:txBody>
          <a:bodyPr wrap="square" rtlCol="0">
            <a:spAutoFit/>
          </a:bodyPr>
          <a:lstStyle/>
          <a:p>
            <a:pPr algn="r">
              <a:lnSpc>
                <a:spcPct val="150000"/>
              </a:lnSpc>
            </a:pPr>
            <a:r>
              <a:rPr lang="fa-IR" sz="2000" dirty="0">
                <a:solidFill>
                  <a:schemeClr val="bg1"/>
                </a:solidFill>
                <a:latin typeface="IranNastaliq" panose="02000503000000020003" pitchFamily="2" charset="0"/>
                <a:cs typeface="IranNastaliq" panose="02000503000000020003" pitchFamily="2" charset="0"/>
              </a:rPr>
              <a:t>مرکز</a:t>
            </a:r>
            <a:r>
              <a:rPr lang="fa-IR" sz="2000" baseline="0" dirty="0">
                <a:solidFill>
                  <a:schemeClr val="bg1"/>
                </a:solidFill>
                <a:latin typeface="IranNastaliq" panose="02000503000000020003" pitchFamily="2" charset="0"/>
                <a:cs typeface="IranNastaliq" panose="02000503000000020003" pitchFamily="2" charset="0"/>
              </a:rPr>
              <a:t> مدیریت بیماری های واگیر</a:t>
            </a:r>
            <a:endParaRPr lang="en-US" sz="2000" dirty="0">
              <a:solidFill>
                <a:schemeClr val="bg1"/>
              </a:solidFill>
              <a:latin typeface="IranNastaliq" panose="02000503000000020003" pitchFamily="2" charset="0"/>
              <a:cs typeface="IranNastaliq" panose="02000503000000020003" pitchFamily="2" charset="0"/>
            </a:endParaRPr>
          </a:p>
        </p:txBody>
      </p:sp>
      <p:sp>
        <p:nvSpPr>
          <p:cNvPr id="17" name="Footer Placeholder 4"/>
          <p:cNvSpPr txBox="1">
            <a:spLocks/>
          </p:cNvSpPr>
          <p:nvPr userDrawn="1"/>
        </p:nvSpPr>
        <p:spPr>
          <a:xfrm>
            <a:off x="111135" y="6360051"/>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10" name="Title 1"/>
          <p:cNvSpPr>
            <a:spLocks noGrp="1"/>
          </p:cNvSpPr>
          <p:nvPr>
            <p:ph type="title"/>
          </p:nvPr>
        </p:nvSpPr>
        <p:spPr>
          <a:xfrm>
            <a:off x="269563" y="124925"/>
            <a:ext cx="9922806" cy="1325563"/>
          </a:xfrm>
          <a:prstGeom prst="roundRect">
            <a:avLst/>
          </a:prstGeom>
          <a:solidFill>
            <a:schemeClr val="accent1"/>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lvl1pPr>
              <a:defRPr b="1">
                <a:solidFill>
                  <a:schemeClr val="bg1"/>
                </a:solidFill>
                <a:effectLst/>
                <a:cs typeface="B Nazanin" panose="00000400000000000000" pitchFamily="2" charset="-78"/>
              </a:defRPr>
            </a:lvl1pPr>
          </a:lstStyle>
          <a:p>
            <a:pPr algn="r" rtl="1"/>
            <a:endParaRPr lang="en-US" sz="40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3677" y="196443"/>
            <a:ext cx="1334914" cy="1182526"/>
          </a:xfrm>
          <a:prstGeom prst="rect">
            <a:avLst/>
          </a:prstGeom>
          <a:solidFill>
            <a:schemeClr val="bg2">
              <a:lumMod val="50000"/>
            </a:schemeClr>
          </a:solidFill>
        </p:spPr>
      </p:pic>
    </p:spTree>
    <p:extLst>
      <p:ext uri="{BB962C8B-B14F-4D97-AF65-F5344CB8AC3E}">
        <p14:creationId xmlns:p14="http://schemas.microsoft.com/office/powerpoint/2010/main" val="28512590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447938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841382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171546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829006"/>
            <a:ext cx="10515600" cy="2852737"/>
          </a:xfrm>
          <a:prstGeom prst="roundRect">
            <a:avLst/>
          </a:prstGeom>
        </p:spPr>
        <p:txBody>
          <a:bodyPr anchor="ctr"/>
          <a:lstStyle>
            <a:lvl1pPr>
              <a:defRPr sz="6000" b="1">
                <a:solidFill>
                  <a:schemeClr val="accent6">
                    <a:lumMod val="50000"/>
                  </a:schemeClr>
                </a:solidFill>
                <a:effectLst>
                  <a:outerShdw blurRad="38100" dist="38100" dir="2700000" algn="tl">
                    <a:srgbClr val="000000">
                      <a:alpha val="43137"/>
                    </a:srgbClr>
                  </a:outerShdw>
                </a:effectLst>
                <a:cs typeface="B Nazanin" panose="00000400000000000000" pitchFamily="2" charset="-78"/>
              </a:defRPr>
            </a:lvl1pPr>
          </a:lstStyle>
          <a:p>
            <a:r>
              <a:rPr lang="en-US" dirty="0"/>
              <a:t>Click to edit Master title style</a:t>
            </a:r>
          </a:p>
        </p:txBody>
      </p:sp>
      <p:sp>
        <p:nvSpPr>
          <p:cNvPr id="3" name="Text Placeholder 2"/>
          <p:cNvSpPr>
            <a:spLocks noGrp="1"/>
          </p:cNvSpPr>
          <p:nvPr>
            <p:ph type="body" idx="1"/>
          </p:nvPr>
        </p:nvSpPr>
        <p:spPr>
          <a:xfrm>
            <a:off x="838200" y="4681743"/>
            <a:ext cx="10515600" cy="1500187"/>
          </a:xfrm>
          <a:prstGeom prst="roundRect">
            <a:avLst/>
          </a:prstGeom>
        </p:spPr>
        <p:txBody>
          <a:bodyPr/>
          <a:lstStyle>
            <a:lvl1pPr marL="0" indent="0">
              <a:buNone/>
              <a:defRPr sz="2400">
                <a:solidFill>
                  <a:srgbClr val="C34949"/>
                </a:solidFill>
                <a:cs typeface="B Nazanin" panose="00000400000000000000" pitchFamily="2" charset="-78"/>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Edit Master text styles</a:t>
            </a:r>
          </a:p>
        </p:txBody>
      </p:sp>
      <p:sp>
        <p:nvSpPr>
          <p:cNvPr id="4" name="Date Placeholder 3"/>
          <p:cNvSpPr>
            <a:spLocks noGrp="1"/>
          </p:cNvSpPr>
          <p:nvPr>
            <p:ph type="dt" sz="half" idx="10"/>
          </p:nvPr>
        </p:nvSpPr>
        <p:spPr/>
        <p:txBody>
          <a:bodyPr/>
          <a:lstStyle/>
          <a:p>
            <a:fld id="{77DDB53A-65B5-44B0-B1D1-61130CD6100C}" type="datetimeFigureOut">
              <a:rPr lang="en-US" smtClean="0"/>
              <a:t>7/30/2024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7FC9A7-90EF-4829-A3B1-C268C46BA0D9}" type="slidenum">
              <a:rPr lang="en-US" smtClean="0"/>
              <a:t>‹#›</a:t>
            </a:fld>
            <a:endParaRPr lang="en-US"/>
          </a:p>
        </p:txBody>
      </p:sp>
      <p:sp>
        <p:nvSpPr>
          <p:cNvPr id="7" name="TextBox 6"/>
          <p:cNvSpPr txBox="1"/>
          <p:nvPr userDrawn="1"/>
        </p:nvSpPr>
        <p:spPr>
          <a:xfrm>
            <a:off x="0" y="6293318"/>
            <a:ext cx="12192000" cy="577081"/>
          </a:xfrm>
          <a:prstGeom prst="rect">
            <a:avLst/>
          </a:prstGeom>
          <a:solidFill>
            <a:srgbClr val="C00000"/>
          </a:solidFill>
        </p:spPr>
        <p:txBody>
          <a:bodyPr wrap="square" rtlCol="0">
            <a:spAutoFit/>
          </a:bodyPr>
          <a:lstStyle/>
          <a:p>
            <a:pPr algn="r">
              <a:lnSpc>
                <a:spcPct val="200000"/>
              </a:lnSpc>
            </a:pPr>
            <a:r>
              <a:rPr lang="fa-IR" sz="1800" dirty="0">
                <a:solidFill>
                  <a:schemeClr val="bg1"/>
                </a:solidFill>
                <a:latin typeface="IranNastaliq" panose="02000503000000020003" pitchFamily="2" charset="0"/>
                <a:cs typeface="IranNastaliq" panose="02000503000000020003" pitchFamily="2" charset="0"/>
              </a:rPr>
              <a:t>        مرکز</a:t>
            </a:r>
            <a:r>
              <a:rPr lang="fa-IR" sz="1800" baseline="0" dirty="0">
                <a:solidFill>
                  <a:schemeClr val="bg1"/>
                </a:solidFill>
                <a:latin typeface="IranNastaliq" panose="02000503000000020003" pitchFamily="2" charset="0"/>
                <a:cs typeface="IranNastaliq" panose="02000503000000020003" pitchFamily="2" charset="0"/>
              </a:rPr>
              <a:t> مدیریت بیماری های واگیر   </a:t>
            </a:r>
            <a:endParaRPr lang="en-US" sz="1800" dirty="0">
              <a:solidFill>
                <a:schemeClr val="bg1"/>
              </a:solidFill>
              <a:latin typeface="IranNastaliq" panose="02000503000000020003" pitchFamily="2" charset="0"/>
              <a:cs typeface="IranNastaliq" panose="02000503000000020003" pitchFamily="2" charset="0"/>
            </a:endParaRPr>
          </a:p>
        </p:txBody>
      </p:sp>
      <p:sp>
        <p:nvSpPr>
          <p:cNvPr id="11" name="Footer Placeholder 4"/>
          <p:cNvSpPr txBox="1">
            <a:spLocks/>
          </p:cNvSpPr>
          <p:nvPr userDrawn="1"/>
        </p:nvSpPr>
        <p:spPr>
          <a:xfrm>
            <a:off x="111135" y="6356350"/>
            <a:ext cx="2735582" cy="381169"/>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9" name="Flowchart: Alternate Process 8"/>
          <p:cNvSpPr/>
          <p:nvPr userDrawn="1"/>
        </p:nvSpPr>
        <p:spPr>
          <a:xfrm>
            <a:off x="5329129" y="135523"/>
            <a:ext cx="1512047" cy="1325563"/>
          </a:xfrm>
          <a:prstGeom prst="flowChartAlternateProcess">
            <a:avLst/>
          </a:prstGeom>
          <a:solidFill>
            <a:srgbClr val="C00000"/>
          </a:solid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lIns="91440" tIns="45720" rIns="91440" bIns="45720" rtlCol="0" anchor="ctr">
            <a:normAutofit/>
          </a:bodyPr>
          <a:lstStyle/>
          <a:p>
            <a:pPr algn="r" rtl="1">
              <a:lnSpc>
                <a:spcPct val="90000"/>
              </a:lnSpc>
              <a:spcBef>
                <a:spcPct val="0"/>
              </a:spcBef>
            </a:pPr>
            <a:endParaRPr lang="en-US" dirty="0"/>
          </a:p>
        </p:txBody>
      </p:sp>
      <p:pic>
        <p:nvPicPr>
          <p:cNvPr id="10" name="Picture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321653" y="233818"/>
            <a:ext cx="1527505" cy="1185951"/>
          </a:xfrm>
          <a:prstGeom prst="rect">
            <a:avLst/>
          </a:prstGeom>
        </p:spPr>
      </p:pic>
    </p:spTree>
    <p:extLst>
      <p:ext uri="{BB962C8B-B14F-4D97-AF65-F5344CB8AC3E}">
        <p14:creationId xmlns:p14="http://schemas.microsoft.com/office/powerpoint/2010/main" val="16647032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hasCustomPrompt="1"/>
          </p:nvPr>
        </p:nvSpPr>
        <p:spPr>
          <a:xfrm>
            <a:off x="838200" y="1825625"/>
            <a:ext cx="5181600" cy="4351338"/>
          </a:xfrm>
        </p:spPr>
        <p:txBody>
          <a:bodyPr/>
          <a:lstStyle>
            <a:lvl1pPr>
              <a:buClr>
                <a:srgbClr val="C00000"/>
              </a:buClr>
              <a:defRPr>
                <a:solidFill>
                  <a:schemeClr val="accent6">
                    <a:lumMod val="50000"/>
                  </a:schemeClr>
                </a:solidFill>
                <a:cs typeface="B Nazanin" panose="00000400000000000000" pitchFamily="2" charset="-78"/>
              </a:defRPr>
            </a:lvl1pPr>
            <a:lvl2pPr>
              <a:buClr>
                <a:srgbClr val="C00000"/>
              </a:buClr>
              <a:defRPr>
                <a:solidFill>
                  <a:schemeClr val="accent6">
                    <a:lumMod val="50000"/>
                  </a:schemeClr>
                </a:solidFill>
                <a:cs typeface="B Nazanin" panose="00000400000000000000" pitchFamily="2" charset="-78"/>
              </a:defRPr>
            </a:lvl2pPr>
            <a:lvl3pPr>
              <a:buClr>
                <a:srgbClr val="C00000"/>
              </a:buClr>
              <a:defRPr>
                <a:solidFill>
                  <a:schemeClr val="accent6">
                    <a:lumMod val="50000"/>
                  </a:schemeClr>
                </a:solidFill>
                <a:cs typeface="B Nazanin" panose="00000400000000000000" pitchFamily="2" charset="-78"/>
              </a:defRPr>
            </a:lvl3pPr>
            <a:lvl4pPr>
              <a:buClr>
                <a:srgbClr val="C00000"/>
              </a:buClr>
              <a:defRPr>
                <a:solidFill>
                  <a:schemeClr val="accent6">
                    <a:lumMod val="50000"/>
                  </a:schemeClr>
                </a:solidFill>
                <a:cs typeface="B Nazanin" panose="00000400000000000000" pitchFamily="2" charset="-78"/>
              </a:defRPr>
            </a:lvl4pPr>
            <a:lvl5pPr>
              <a:buClr>
                <a:srgbClr val="C00000"/>
              </a:buClr>
              <a:defRPr>
                <a:solidFill>
                  <a:schemeClr val="accent6">
                    <a:lumMod val="50000"/>
                  </a:schemeClr>
                </a:solidFill>
                <a:cs typeface="B Nazanin" panose="000004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6172200" y="1825625"/>
            <a:ext cx="5181600" cy="4351338"/>
          </a:xfrm>
        </p:spPr>
        <p:txBody>
          <a:bodyPr/>
          <a:lstStyle>
            <a:lvl1pPr>
              <a:buClr>
                <a:srgbClr val="C00000"/>
              </a:buClr>
              <a:defRPr>
                <a:solidFill>
                  <a:schemeClr val="accent6">
                    <a:lumMod val="50000"/>
                  </a:schemeClr>
                </a:solidFill>
                <a:cs typeface="B Nazanin" panose="00000400000000000000" pitchFamily="2" charset="-78"/>
              </a:defRPr>
            </a:lvl1pPr>
            <a:lvl2pPr>
              <a:buClr>
                <a:srgbClr val="C00000"/>
              </a:buClr>
              <a:defRPr>
                <a:solidFill>
                  <a:schemeClr val="accent6">
                    <a:lumMod val="50000"/>
                  </a:schemeClr>
                </a:solidFill>
                <a:cs typeface="B Nazanin" panose="00000400000000000000" pitchFamily="2" charset="-78"/>
              </a:defRPr>
            </a:lvl2pPr>
            <a:lvl3pPr>
              <a:buClr>
                <a:srgbClr val="C00000"/>
              </a:buClr>
              <a:defRPr>
                <a:solidFill>
                  <a:schemeClr val="accent6">
                    <a:lumMod val="50000"/>
                  </a:schemeClr>
                </a:solidFill>
                <a:cs typeface="B Nazanin" panose="00000400000000000000" pitchFamily="2" charset="-78"/>
              </a:defRPr>
            </a:lvl3pPr>
            <a:lvl4pPr>
              <a:buClr>
                <a:srgbClr val="C00000"/>
              </a:buClr>
              <a:defRPr>
                <a:solidFill>
                  <a:schemeClr val="accent6">
                    <a:lumMod val="50000"/>
                  </a:schemeClr>
                </a:solidFill>
                <a:cs typeface="B Nazanin" panose="00000400000000000000" pitchFamily="2" charset="-78"/>
              </a:defRPr>
            </a:lvl4pPr>
            <a:lvl5pPr>
              <a:buClr>
                <a:srgbClr val="C00000"/>
              </a:buClr>
              <a:defRPr>
                <a:solidFill>
                  <a:schemeClr val="accent6">
                    <a:lumMod val="50000"/>
                  </a:schemeClr>
                </a:solidFill>
                <a:cs typeface="B Nazanin" panose="000004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Date Placeholder 4"/>
          <p:cNvSpPr>
            <a:spLocks noGrp="1"/>
          </p:cNvSpPr>
          <p:nvPr>
            <p:ph type="dt" sz="half" idx="10"/>
          </p:nvPr>
        </p:nvSpPr>
        <p:spPr/>
        <p:txBody>
          <a:bodyPr/>
          <a:lstStyle/>
          <a:p>
            <a:fld id="{77DDB53A-65B5-44B0-B1D1-61130CD6100C}" type="datetimeFigureOut">
              <a:rPr lang="en-US" smtClean="0"/>
              <a:t>7/30/2024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
        <p:nvSpPr>
          <p:cNvPr id="10" name="TextBox 9"/>
          <p:cNvSpPr txBox="1"/>
          <p:nvPr userDrawn="1"/>
        </p:nvSpPr>
        <p:spPr>
          <a:xfrm>
            <a:off x="0" y="6293318"/>
            <a:ext cx="12192000" cy="577081"/>
          </a:xfrm>
          <a:prstGeom prst="rect">
            <a:avLst/>
          </a:prstGeom>
          <a:solidFill>
            <a:srgbClr val="C00000"/>
          </a:solidFill>
        </p:spPr>
        <p:txBody>
          <a:bodyPr wrap="square" rtlCol="0">
            <a:spAutoFit/>
          </a:bodyPr>
          <a:lstStyle/>
          <a:p>
            <a:pPr algn="r">
              <a:lnSpc>
                <a:spcPct val="200000"/>
              </a:lnSpc>
            </a:pPr>
            <a:r>
              <a:rPr lang="fa-IR" sz="1800" dirty="0">
                <a:solidFill>
                  <a:schemeClr val="bg1"/>
                </a:solidFill>
                <a:latin typeface="IranNastaliq" panose="02000503000000020003" pitchFamily="2" charset="0"/>
                <a:cs typeface="IranNastaliq" panose="02000503000000020003" pitchFamily="2" charset="0"/>
              </a:rPr>
              <a:t>       </a:t>
            </a:r>
            <a:endParaRPr lang="en-US" sz="1800" dirty="0">
              <a:solidFill>
                <a:schemeClr val="bg1"/>
              </a:solidFill>
              <a:latin typeface="IranNastaliq" panose="02000503000000020003" pitchFamily="2" charset="0"/>
              <a:cs typeface="IranNastaliq" panose="02000503000000020003" pitchFamily="2" charset="0"/>
            </a:endParaRPr>
          </a:p>
        </p:txBody>
      </p:sp>
      <p:sp>
        <p:nvSpPr>
          <p:cNvPr id="13" name="Footer Placeholder 4"/>
          <p:cNvSpPr txBox="1">
            <a:spLocks/>
          </p:cNvSpPr>
          <p:nvPr userDrawn="1"/>
        </p:nvSpPr>
        <p:spPr>
          <a:xfrm>
            <a:off x="111135" y="6386555"/>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12" name="Title 1"/>
          <p:cNvSpPr>
            <a:spLocks noGrp="1"/>
          </p:cNvSpPr>
          <p:nvPr>
            <p:ph type="title"/>
          </p:nvPr>
        </p:nvSpPr>
        <p:spPr>
          <a:xfrm>
            <a:off x="269563" y="154181"/>
            <a:ext cx="9922806" cy="1325563"/>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lvl1pPr>
              <a:defRPr b="1">
                <a:solidFill>
                  <a:schemeClr val="bg1"/>
                </a:solidFill>
                <a:cs typeface="+mj-cs"/>
              </a:defRPr>
            </a:lvl1pPr>
          </a:lstStyle>
          <a:p>
            <a:pPr algn="r" rtl="1"/>
            <a:endParaRPr lang="en-US" sz="40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14" name="Flowchart: Alternate Process 13"/>
          <p:cNvSpPr/>
          <p:nvPr userDrawn="1"/>
        </p:nvSpPr>
        <p:spPr>
          <a:xfrm>
            <a:off x="10345111" y="124925"/>
            <a:ext cx="1512047"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pic>
        <p:nvPicPr>
          <p:cNvPr id="17" name="Picture 1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3677" y="196443"/>
            <a:ext cx="1334914" cy="1182526"/>
          </a:xfrm>
          <a:prstGeom prst="rect">
            <a:avLst/>
          </a:prstGeom>
        </p:spPr>
      </p:pic>
    </p:spTree>
    <p:extLst>
      <p:ext uri="{BB962C8B-B14F-4D97-AF65-F5344CB8AC3E}">
        <p14:creationId xmlns:p14="http://schemas.microsoft.com/office/powerpoint/2010/main" val="38521910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839788" y="1681163"/>
            <a:ext cx="5157787" cy="823912"/>
          </a:xfrm>
        </p:spPr>
        <p:txBody>
          <a:bodyPr anchor="b"/>
          <a:lstStyle>
            <a:lvl1pPr marL="0" indent="0">
              <a:buNone/>
              <a:defRPr sz="2400" b="1">
                <a:solidFill>
                  <a:srgbClr val="C00000"/>
                </a:solidFill>
                <a:cs typeface="B Nazanin" panose="00000400000000000000" pitchFamily="2" charset="-7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4" name="Content Placeholder 3"/>
          <p:cNvSpPr>
            <a:spLocks noGrp="1"/>
          </p:cNvSpPr>
          <p:nvPr>
            <p:ph sz="half" idx="2"/>
          </p:nvPr>
        </p:nvSpPr>
        <p:spPr>
          <a:xfrm>
            <a:off x="839788" y="2505075"/>
            <a:ext cx="5157787" cy="3684588"/>
          </a:xfrm>
        </p:spPr>
        <p:txBody>
          <a:bodyPr/>
          <a:lstStyle>
            <a:lvl1pPr>
              <a:buClr>
                <a:srgbClr val="C00000"/>
              </a:buClr>
              <a:defRPr>
                <a:solidFill>
                  <a:schemeClr val="accent6">
                    <a:lumMod val="50000"/>
                  </a:schemeClr>
                </a:solidFill>
                <a:cs typeface="B Nazanin" panose="00000400000000000000" pitchFamily="2" charset="-78"/>
              </a:defRPr>
            </a:lvl1pPr>
            <a:lvl2pPr>
              <a:buClr>
                <a:srgbClr val="C00000"/>
              </a:buClr>
              <a:defRPr>
                <a:solidFill>
                  <a:schemeClr val="accent6">
                    <a:lumMod val="50000"/>
                  </a:schemeClr>
                </a:solidFill>
                <a:cs typeface="B Nazanin" panose="00000400000000000000" pitchFamily="2" charset="-78"/>
              </a:defRPr>
            </a:lvl2pPr>
            <a:lvl3pPr>
              <a:buClr>
                <a:srgbClr val="C00000"/>
              </a:buClr>
              <a:defRPr>
                <a:solidFill>
                  <a:schemeClr val="accent6">
                    <a:lumMod val="50000"/>
                  </a:schemeClr>
                </a:solidFill>
                <a:cs typeface="B Nazanin" panose="00000400000000000000" pitchFamily="2" charset="-78"/>
              </a:defRPr>
            </a:lvl3pPr>
            <a:lvl4pPr>
              <a:buClr>
                <a:srgbClr val="C00000"/>
              </a:buClr>
              <a:defRPr>
                <a:solidFill>
                  <a:schemeClr val="accent6">
                    <a:lumMod val="50000"/>
                  </a:schemeClr>
                </a:solidFill>
                <a:cs typeface="B Nazanin" panose="00000400000000000000" pitchFamily="2" charset="-78"/>
              </a:defRPr>
            </a:lvl4pPr>
            <a:lvl5pPr>
              <a:buClr>
                <a:srgbClr val="C00000"/>
              </a:buClr>
              <a:defRPr>
                <a:solidFill>
                  <a:schemeClr val="accent6">
                    <a:lumMod val="50000"/>
                  </a:schemeClr>
                </a:solidFill>
                <a:cs typeface="B Nazanin" panose="000004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solidFill>
                  <a:srgbClr val="C00000"/>
                </a:solidFill>
                <a:cs typeface="B Nazanin" panose="00000400000000000000" pitchFamily="2" charset="-7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6" name="Content Placeholder 5"/>
          <p:cNvSpPr>
            <a:spLocks noGrp="1"/>
          </p:cNvSpPr>
          <p:nvPr>
            <p:ph sz="quarter" idx="4"/>
          </p:nvPr>
        </p:nvSpPr>
        <p:spPr>
          <a:xfrm>
            <a:off x="6172200" y="2505075"/>
            <a:ext cx="5183188" cy="3684588"/>
          </a:xfrm>
        </p:spPr>
        <p:txBody>
          <a:bodyPr/>
          <a:lstStyle>
            <a:lvl1pPr>
              <a:buClr>
                <a:srgbClr val="C00000"/>
              </a:buClr>
              <a:defRPr>
                <a:solidFill>
                  <a:schemeClr val="accent6">
                    <a:lumMod val="50000"/>
                  </a:schemeClr>
                </a:solidFill>
                <a:cs typeface="B Nazanin" panose="00000400000000000000" pitchFamily="2" charset="-78"/>
              </a:defRPr>
            </a:lvl1pPr>
            <a:lvl2pPr>
              <a:buClr>
                <a:srgbClr val="C00000"/>
              </a:buClr>
              <a:defRPr>
                <a:solidFill>
                  <a:schemeClr val="accent6">
                    <a:lumMod val="50000"/>
                  </a:schemeClr>
                </a:solidFill>
                <a:cs typeface="B Nazanin" panose="00000400000000000000" pitchFamily="2" charset="-78"/>
              </a:defRPr>
            </a:lvl2pPr>
            <a:lvl3pPr>
              <a:buClr>
                <a:srgbClr val="C00000"/>
              </a:buClr>
              <a:defRPr>
                <a:solidFill>
                  <a:schemeClr val="accent6">
                    <a:lumMod val="50000"/>
                  </a:schemeClr>
                </a:solidFill>
                <a:cs typeface="B Nazanin" panose="00000400000000000000" pitchFamily="2" charset="-78"/>
              </a:defRPr>
            </a:lvl3pPr>
            <a:lvl4pPr>
              <a:buClr>
                <a:srgbClr val="C00000"/>
              </a:buClr>
              <a:defRPr>
                <a:solidFill>
                  <a:schemeClr val="accent6">
                    <a:lumMod val="50000"/>
                  </a:schemeClr>
                </a:solidFill>
                <a:cs typeface="B Nazanin" panose="00000400000000000000" pitchFamily="2" charset="-78"/>
              </a:defRPr>
            </a:lvl4pPr>
            <a:lvl5pPr>
              <a:buClr>
                <a:srgbClr val="C00000"/>
              </a:buClr>
              <a:defRPr>
                <a:solidFill>
                  <a:schemeClr val="accent6">
                    <a:lumMod val="50000"/>
                  </a:schemeClr>
                </a:solidFill>
                <a:cs typeface="B Nazanin" panose="00000400000000000000" pitchFamily="2" charset="-78"/>
              </a:defRPr>
            </a:lvl5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77DDB53A-65B5-44B0-B1D1-61130CD6100C}" type="datetimeFigureOut">
              <a:rPr lang="en-US" smtClean="0"/>
              <a:t>7/30/2024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7FC9A7-90EF-4829-A3B1-C268C46BA0D9}" type="slidenum">
              <a:rPr lang="en-US" smtClean="0"/>
              <a:t>‹#›</a:t>
            </a:fld>
            <a:endParaRPr lang="en-US"/>
          </a:p>
        </p:txBody>
      </p:sp>
      <p:sp>
        <p:nvSpPr>
          <p:cNvPr id="10" name="Flowchart: Alternate Process 9"/>
          <p:cNvSpPr/>
          <p:nvPr userDrawn="1"/>
        </p:nvSpPr>
        <p:spPr>
          <a:xfrm>
            <a:off x="10345111" y="147305"/>
            <a:ext cx="1512047"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sz="4400" b="1">
              <a:solidFill>
                <a:schemeClr val="bg1">
                  <a:lumMod val="95000"/>
                </a:schemeClr>
              </a:solidFill>
              <a:latin typeface="+mj-lt"/>
              <a:ea typeface="+mj-ea"/>
              <a:cs typeface="B Nazanin" panose="00000400000000000000" pitchFamily="2" charset="-78"/>
            </a:endParaRPr>
          </a:p>
        </p:txBody>
      </p:sp>
      <p:sp>
        <p:nvSpPr>
          <p:cNvPr id="14" name="Title 1"/>
          <p:cNvSpPr>
            <a:spLocks noGrp="1"/>
          </p:cNvSpPr>
          <p:nvPr>
            <p:ph type="title"/>
          </p:nvPr>
        </p:nvSpPr>
        <p:spPr>
          <a:xfrm>
            <a:off x="269563" y="193937"/>
            <a:ext cx="9922806" cy="1325563"/>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lvl1pPr>
              <a:defRPr b="1">
                <a:solidFill>
                  <a:schemeClr val="bg1"/>
                </a:solidFill>
                <a:cs typeface="B Nazanin" panose="00000400000000000000" pitchFamily="2" charset="-78"/>
              </a:defRPr>
            </a:lvl1pPr>
          </a:lstStyle>
          <a:p>
            <a:pPr algn="r" rtl="1"/>
            <a:endParaRPr lang="en-US" sz="40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endParaRPr>
          </a:p>
        </p:txBody>
      </p:sp>
      <p:pic>
        <p:nvPicPr>
          <p:cNvPr id="13" name="Picture 1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3677" y="196443"/>
            <a:ext cx="1334914" cy="1182526"/>
          </a:xfrm>
          <a:prstGeom prst="rect">
            <a:avLst/>
          </a:prstGeom>
        </p:spPr>
      </p:pic>
    </p:spTree>
    <p:extLst>
      <p:ext uri="{BB962C8B-B14F-4D97-AF65-F5344CB8AC3E}">
        <p14:creationId xmlns:p14="http://schemas.microsoft.com/office/powerpoint/2010/main" val="29740497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77DDB53A-65B5-44B0-B1D1-61130CD6100C}" type="datetimeFigureOut">
              <a:rPr lang="en-US" smtClean="0"/>
              <a:t>7/30/2024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7FC9A7-90EF-4829-A3B1-C268C46BA0D9}" type="slidenum">
              <a:rPr lang="en-US" smtClean="0"/>
              <a:t>‹#›</a:t>
            </a:fld>
            <a:endParaRPr lang="en-US"/>
          </a:p>
        </p:txBody>
      </p:sp>
      <p:sp>
        <p:nvSpPr>
          <p:cNvPr id="9" name="Flowchart: Alternate Process 8"/>
          <p:cNvSpPr/>
          <p:nvPr userDrawn="1"/>
        </p:nvSpPr>
        <p:spPr>
          <a:xfrm>
            <a:off x="10358365" y="126051"/>
            <a:ext cx="1512047"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sz="4400" b="1">
              <a:solidFill>
                <a:schemeClr val="bg1">
                  <a:lumMod val="95000"/>
                </a:schemeClr>
              </a:solidFill>
              <a:latin typeface="+mj-lt"/>
              <a:ea typeface="+mj-ea"/>
              <a:cs typeface="B Nazanin" panose="00000400000000000000" pitchFamily="2" charset="-78"/>
            </a:endParaRPr>
          </a:p>
        </p:txBody>
      </p:sp>
      <p:sp>
        <p:nvSpPr>
          <p:cNvPr id="10" name="Title 1"/>
          <p:cNvSpPr>
            <a:spLocks noGrp="1"/>
          </p:cNvSpPr>
          <p:nvPr>
            <p:ph type="title"/>
          </p:nvPr>
        </p:nvSpPr>
        <p:spPr>
          <a:xfrm>
            <a:off x="269563" y="124925"/>
            <a:ext cx="9922806"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lvl1pPr>
              <a:defRPr b="1">
                <a:solidFill>
                  <a:schemeClr val="bg1"/>
                </a:solidFill>
                <a:cs typeface="B Nazanin" panose="00000400000000000000" pitchFamily="2" charset="-78"/>
              </a:defRPr>
            </a:lvl1pPr>
          </a:lstStyle>
          <a:p>
            <a:pPr algn="r" rtl="1"/>
            <a:endParaRPr lang="en-US" sz="4000" dirty="0">
              <a:ln w="22225">
                <a:noFill/>
                <a:prstDash val="solid"/>
              </a:ln>
              <a:solidFill>
                <a:schemeClr val="bg1"/>
              </a:solidFill>
              <a:effectLst>
                <a:outerShdw blurRad="38100" dist="38100" dir="2700000" algn="tl">
                  <a:srgbClr val="000000">
                    <a:alpha val="43137"/>
                  </a:srgbClr>
                </a:outerShdw>
              </a:effectLst>
              <a:cs typeface="B Nazanin" panose="00000400000000000000" pitchFamily="2" charset="-78"/>
            </a:endParaRPr>
          </a:p>
        </p:txBody>
      </p:sp>
      <p:sp>
        <p:nvSpPr>
          <p:cNvPr id="11" name="TextBox 10"/>
          <p:cNvSpPr txBox="1"/>
          <p:nvPr userDrawn="1"/>
        </p:nvSpPr>
        <p:spPr>
          <a:xfrm>
            <a:off x="0" y="6293318"/>
            <a:ext cx="12192000" cy="577081"/>
          </a:xfrm>
          <a:prstGeom prst="rect">
            <a:avLst/>
          </a:prstGeom>
          <a:solidFill>
            <a:srgbClr val="C00000"/>
          </a:solidFill>
        </p:spPr>
        <p:txBody>
          <a:bodyPr wrap="square" rtlCol="0">
            <a:spAutoFit/>
          </a:bodyPr>
          <a:lstStyle/>
          <a:p>
            <a:pPr algn="r">
              <a:lnSpc>
                <a:spcPct val="200000"/>
              </a:lnSpc>
            </a:pPr>
            <a:r>
              <a:rPr lang="fa-IR" sz="1800" dirty="0">
                <a:solidFill>
                  <a:schemeClr val="bg1"/>
                </a:solidFill>
                <a:latin typeface="IranNastaliq" panose="02000503000000020003" pitchFamily="2" charset="0"/>
                <a:cs typeface="IranNastaliq" panose="02000503000000020003" pitchFamily="2" charset="0"/>
              </a:rPr>
              <a:t>      </a:t>
            </a:r>
            <a:r>
              <a:rPr lang="fa-IR" sz="1800" baseline="0" dirty="0">
                <a:solidFill>
                  <a:schemeClr val="bg1"/>
                </a:solidFill>
                <a:latin typeface="IranNastaliq" panose="02000503000000020003" pitchFamily="2" charset="0"/>
                <a:cs typeface="IranNastaliq" panose="02000503000000020003" pitchFamily="2" charset="0"/>
              </a:rPr>
              <a:t>   </a:t>
            </a:r>
            <a:endParaRPr lang="en-US" sz="1800" dirty="0">
              <a:solidFill>
                <a:schemeClr val="bg1"/>
              </a:solidFill>
              <a:latin typeface="IranNastaliq" panose="02000503000000020003" pitchFamily="2" charset="0"/>
              <a:cs typeface="IranNastaliq" panose="02000503000000020003" pitchFamily="2" charset="0"/>
            </a:endParaRPr>
          </a:p>
        </p:txBody>
      </p:sp>
      <p:sp>
        <p:nvSpPr>
          <p:cNvPr id="14" name="Footer Placeholder 4"/>
          <p:cNvSpPr txBox="1">
            <a:spLocks/>
          </p:cNvSpPr>
          <p:nvPr userDrawn="1"/>
        </p:nvSpPr>
        <p:spPr>
          <a:xfrm>
            <a:off x="111135" y="6399807"/>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b="1" dirty="0">
                <a:effectLst>
                  <a:outerShdw blurRad="38100" dist="38100" dir="2700000" algn="tl">
                    <a:srgbClr val="000000">
                      <a:alpha val="43137"/>
                    </a:srgbClr>
                  </a:outerShdw>
                </a:effectLst>
              </a:rPr>
              <a:t>http://icdc.behdasht.gov.ir</a:t>
            </a:r>
          </a:p>
        </p:txBody>
      </p:sp>
      <p:pic>
        <p:nvPicPr>
          <p:cNvPr id="12" name="Picture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433677" y="196443"/>
            <a:ext cx="1334914" cy="1182526"/>
          </a:xfrm>
          <a:prstGeom prst="rect">
            <a:avLst/>
          </a:prstGeom>
        </p:spPr>
      </p:pic>
    </p:spTree>
    <p:extLst>
      <p:ext uri="{BB962C8B-B14F-4D97-AF65-F5344CB8AC3E}">
        <p14:creationId xmlns:p14="http://schemas.microsoft.com/office/powerpoint/2010/main" val="21511908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DDB53A-65B5-44B0-B1D1-61130CD6100C}" type="datetimeFigureOut">
              <a:rPr lang="en-US" smtClean="0"/>
              <a:t>7/30/2024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7FC9A7-90EF-4829-A3B1-C268C46BA0D9}" type="slidenum">
              <a:rPr lang="en-US" smtClean="0"/>
              <a:t>‹#›</a:t>
            </a:fld>
            <a:endParaRPr lang="en-US"/>
          </a:p>
        </p:txBody>
      </p:sp>
    </p:spTree>
    <p:extLst>
      <p:ext uri="{BB962C8B-B14F-4D97-AF65-F5344CB8AC3E}">
        <p14:creationId xmlns:p14="http://schemas.microsoft.com/office/powerpoint/2010/main" val="1544287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3" name="Content Placeholder 2"/>
          <p:cNvSpPr>
            <a:spLocks noGrp="1"/>
          </p:cNvSpPr>
          <p:nvPr>
            <p:ph idx="1"/>
          </p:nvPr>
        </p:nvSpPr>
        <p:spPr>
          <a:xfrm>
            <a:off x="448574" y="1483744"/>
            <a:ext cx="6590581" cy="4695156"/>
          </a:xfrm>
        </p:spPr>
        <p:txBody>
          <a:bodyPr/>
          <a:lstStyle>
            <a:lvl1pPr>
              <a:buClr>
                <a:srgbClr val="C00000"/>
              </a:buClr>
              <a:defRPr sz="3200">
                <a:solidFill>
                  <a:schemeClr val="accent6">
                    <a:lumMod val="50000"/>
                  </a:schemeClr>
                </a:solidFill>
                <a:cs typeface="B Nazanin" panose="00000400000000000000" pitchFamily="2" charset="-78"/>
              </a:defRPr>
            </a:lvl1pPr>
            <a:lvl2pPr>
              <a:buClr>
                <a:srgbClr val="C00000"/>
              </a:buClr>
              <a:defRPr sz="2800">
                <a:solidFill>
                  <a:schemeClr val="accent6">
                    <a:lumMod val="50000"/>
                  </a:schemeClr>
                </a:solidFill>
                <a:cs typeface="B Nazanin" panose="00000400000000000000" pitchFamily="2" charset="-78"/>
              </a:defRPr>
            </a:lvl2pPr>
            <a:lvl3pPr>
              <a:buClr>
                <a:srgbClr val="C00000"/>
              </a:buClr>
              <a:defRPr sz="2400">
                <a:solidFill>
                  <a:schemeClr val="accent6">
                    <a:lumMod val="50000"/>
                  </a:schemeClr>
                </a:solidFill>
                <a:cs typeface="B Nazanin" panose="00000400000000000000" pitchFamily="2" charset="-78"/>
              </a:defRPr>
            </a:lvl3pPr>
            <a:lvl4pPr>
              <a:buClr>
                <a:srgbClr val="C00000"/>
              </a:buClr>
              <a:defRPr sz="2000">
                <a:solidFill>
                  <a:schemeClr val="accent6">
                    <a:lumMod val="50000"/>
                  </a:schemeClr>
                </a:solidFill>
                <a:cs typeface="B Nazanin" panose="00000400000000000000" pitchFamily="2" charset="-78"/>
              </a:defRPr>
            </a:lvl4pPr>
            <a:lvl5pPr>
              <a:buClr>
                <a:srgbClr val="C00000"/>
              </a:buClr>
              <a:defRPr sz="2000">
                <a:solidFill>
                  <a:schemeClr val="accent6">
                    <a:lumMod val="50000"/>
                  </a:schemeClr>
                </a:solidFill>
                <a:cs typeface="B Nazanin" panose="00000400000000000000" pitchFamily="2" charset="-78"/>
              </a:defRPr>
            </a:lvl5pPr>
            <a:lvl6pPr>
              <a:defRPr sz="2000"/>
            </a:lvl6pPr>
            <a:lvl7pPr>
              <a:defRPr sz="2000"/>
            </a:lvl7pPr>
            <a:lvl8pPr>
              <a:defRPr sz="2000"/>
            </a:lvl8pPr>
            <a:lvl9pPr>
              <a:defRPr sz="2000"/>
            </a:lvl9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7413109" y="2001078"/>
            <a:ext cx="4336068" cy="4143316"/>
          </a:xfrm>
        </p:spPr>
        <p:txBody>
          <a:bodyPr/>
          <a:lstStyle>
            <a:lvl1pPr marL="0" indent="0">
              <a:buNone/>
              <a:defRPr sz="1600">
                <a:solidFill>
                  <a:schemeClr val="accent6">
                    <a:lumMod val="50000"/>
                  </a:schemeClr>
                </a:solidFill>
                <a:cs typeface="B Nazanin" panose="00000400000000000000" pitchFamily="2" charset="-78"/>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fld id="{77DDB53A-65B5-44B0-B1D1-61130CD6100C}" type="datetimeFigureOut">
              <a:rPr lang="en-US" smtClean="0"/>
              <a:t>7/30/2024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
        <p:nvSpPr>
          <p:cNvPr id="10" name="Flowchart: Alternate Process 9"/>
          <p:cNvSpPr/>
          <p:nvPr userDrawn="1"/>
        </p:nvSpPr>
        <p:spPr>
          <a:xfrm>
            <a:off x="162288" y="74259"/>
            <a:ext cx="1512047"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sp>
        <p:nvSpPr>
          <p:cNvPr id="12" name="TextBox 11"/>
          <p:cNvSpPr txBox="1"/>
          <p:nvPr userDrawn="1"/>
        </p:nvSpPr>
        <p:spPr>
          <a:xfrm>
            <a:off x="0" y="6293318"/>
            <a:ext cx="12192000" cy="577081"/>
          </a:xfrm>
          <a:prstGeom prst="rect">
            <a:avLst/>
          </a:prstGeom>
          <a:solidFill>
            <a:srgbClr val="C00000"/>
          </a:solidFill>
        </p:spPr>
        <p:txBody>
          <a:bodyPr wrap="square" rtlCol="0">
            <a:spAutoFit/>
          </a:bodyPr>
          <a:lstStyle/>
          <a:p>
            <a:pPr algn="r">
              <a:lnSpc>
                <a:spcPct val="200000"/>
              </a:lnSpc>
            </a:pPr>
            <a:r>
              <a:rPr lang="fa-IR" sz="1800" baseline="0" dirty="0">
                <a:solidFill>
                  <a:schemeClr val="bg1"/>
                </a:solidFill>
                <a:latin typeface="IranNastaliq" panose="02000503000000020003" pitchFamily="2" charset="0"/>
                <a:cs typeface="IranNastaliq" panose="02000503000000020003" pitchFamily="2" charset="0"/>
              </a:rPr>
              <a:t> </a:t>
            </a:r>
            <a:endParaRPr lang="en-US" sz="1800" dirty="0">
              <a:solidFill>
                <a:schemeClr val="bg1"/>
              </a:solidFill>
              <a:latin typeface="IranNastaliq" panose="02000503000000020003" pitchFamily="2" charset="0"/>
              <a:cs typeface="IranNastaliq" panose="02000503000000020003" pitchFamily="2" charset="0"/>
            </a:endParaRPr>
          </a:p>
        </p:txBody>
      </p:sp>
      <p:sp>
        <p:nvSpPr>
          <p:cNvPr id="13" name="Footer Placeholder 4"/>
          <p:cNvSpPr txBox="1">
            <a:spLocks/>
          </p:cNvSpPr>
          <p:nvPr userDrawn="1"/>
        </p:nvSpPr>
        <p:spPr>
          <a:xfrm>
            <a:off x="111135" y="6386555"/>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14" name="Title 1"/>
          <p:cNvSpPr>
            <a:spLocks noGrp="1"/>
          </p:cNvSpPr>
          <p:nvPr>
            <p:ph type="title"/>
          </p:nvPr>
        </p:nvSpPr>
        <p:spPr>
          <a:xfrm>
            <a:off x="7295792" y="88423"/>
            <a:ext cx="4539650" cy="1705042"/>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a:defRPr sz="3200" b="1">
                <a:solidFill>
                  <a:schemeClr val="bg1"/>
                </a:solidFill>
                <a:effectLst>
                  <a:outerShdw blurRad="38100" dist="38100" dir="2700000" algn="tl">
                    <a:srgbClr val="000000">
                      <a:alpha val="43137"/>
                    </a:srgbClr>
                  </a:outerShdw>
                </a:effectLst>
                <a:cs typeface="+mj-cs"/>
              </a:defRPr>
            </a:lvl1pPr>
          </a:lstStyle>
          <a:p>
            <a:r>
              <a:rPr lang="en-US" dirty="0"/>
              <a:t>Click to edit Master title style</a:t>
            </a:r>
          </a:p>
        </p:txBody>
      </p:sp>
      <p:pic>
        <p:nvPicPr>
          <p:cNvPr id="15" name="Pictur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50854" y="145777"/>
            <a:ext cx="1334914" cy="1182526"/>
          </a:xfrm>
          <a:prstGeom prst="rect">
            <a:avLst/>
          </a:prstGeom>
        </p:spPr>
      </p:pic>
    </p:spTree>
    <p:extLst>
      <p:ext uri="{BB962C8B-B14F-4D97-AF65-F5344CB8AC3E}">
        <p14:creationId xmlns:p14="http://schemas.microsoft.com/office/powerpoint/2010/main" val="917914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Content with Caption">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7413109" y="2057400"/>
            <a:ext cx="4336068" cy="4086994"/>
          </a:xfrm>
        </p:spPr>
        <p:txBody>
          <a:bodyPr/>
          <a:lstStyle>
            <a:lvl1pPr marL="0" indent="0">
              <a:buNone/>
              <a:defRPr sz="1600">
                <a:solidFill>
                  <a:schemeClr val="accent5">
                    <a:lumMod val="50000"/>
                  </a:schemeClr>
                </a:solidFill>
                <a:cs typeface="B Nazanin" panose="00000400000000000000" pitchFamily="2" charset="-78"/>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5" name="Date Placeholder 4"/>
          <p:cNvSpPr>
            <a:spLocks noGrp="1"/>
          </p:cNvSpPr>
          <p:nvPr>
            <p:ph type="dt" sz="half" idx="10"/>
          </p:nvPr>
        </p:nvSpPr>
        <p:spPr/>
        <p:txBody>
          <a:bodyPr/>
          <a:lstStyle/>
          <a:p>
            <a:fld id="{77DDB53A-65B5-44B0-B1D1-61130CD6100C}" type="datetimeFigureOut">
              <a:rPr lang="en-US" smtClean="0"/>
              <a:t>7/30/2024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7FC9A7-90EF-4829-A3B1-C268C46BA0D9}" type="slidenum">
              <a:rPr lang="en-US" smtClean="0"/>
              <a:t>‹#›</a:t>
            </a:fld>
            <a:endParaRPr lang="en-US"/>
          </a:p>
        </p:txBody>
      </p:sp>
      <p:sp>
        <p:nvSpPr>
          <p:cNvPr id="10" name="Flowchart: Alternate Process 9"/>
          <p:cNvSpPr/>
          <p:nvPr userDrawn="1"/>
        </p:nvSpPr>
        <p:spPr>
          <a:xfrm>
            <a:off x="175540" y="61007"/>
            <a:ext cx="1512047" cy="1325563"/>
          </a:xfrm>
          <a:prstGeom prst="flowChartAlternateProcess">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a:bodyPr>
          <a:lstStyle/>
          <a:p>
            <a:pPr algn="r" rtl="1">
              <a:lnSpc>
                <a:spcPct val="90000"/>
              </a:lnSpc>
              <a:spcBef>
                <a:spcPct val="0"/>
              </a:spcBef>
            </a:pPr>
            <a:endParaRPr lang="en-US" dirty="0"/>
          </a:p>
        </p:txBody>
      </p:sp>
      <p:sp>
        <p:nvSpPr>
          <p:cNvPr id="12" name="TextBox 11"/>
          <p:cNvSpPr txBox="1"/>
          <p:nvPr userDrawn="1"/>
        </p:nvSpPr>
        <p:spPr>
          <a:xfrm>
            <a:off x="0" y="6280917"/>
            <a:ext cx="12192000" cy="577081"/>
          </a:xfrm>
          <a:prstGeom prst="rect">
            <a:avLst/>
          </a:prstGeom>
          <a:solidFill>
            <a:srgbClr val="C00000"/>
          </a:solidFill>
        </p:spPr>
        <p:txBody>
          <a:bodyPr wrap="square" rtlCol="0">
            <a:spAutoFit/>
          </a:bodyPr>
          <a:lstStyle/>
          <a:p>
            <a:pPr algn="r">
              <a:lnSpc>
                <a:spcPct val="200000"/>
              </a:lnSpc>
            </a:pPr>
            <a:r>
              <a:rPr lang="fa-IR" sz="1800" dirty="0">
                <a:solidFill>
                  <a:schemeClr val="bg1"/>
                </a:solidFill>
                <a:latin typeface="IranNastaliq" panose="02000503000000020003" pitchFamily="2" charset="0"/>
                <a:cs typeface="IranNastaliq" panose="02000503000000020003" pitchFamily="2" charset="0"/>
              </a:rPr>
              <a:t>      </a:t>
            </a:r>
            <a:r>
              <a:rPr lang="fa-IR" sz="1800" baseline="0" dirty="0">
                <a:solidFill>
                  <a:schemeClr val="bg1"/>
                </a:solidFill>
                <a:latin typeface="IranNastaliq" panose="02000503000000020003" pitchFamily="2" charset="0"/>
                <a:cs typeface="IranNastaliq" panose="02000503000000020003" pitchFamily="2" charset="0"/>
              </a:rPr>
              <a:t> </a:t>
            </a:r>
            <a:endParaRPr lang="en-US" sz="1800" dirty="0">
              <a:solidFill>
                <a:schemeClr val="bg1"/>
              </a:solidFill>
              <a:latin typeface="IranNastaliq" panose="02000503000000020003" pitchFamily="2" charset="0"/>
              <a:cs typeface="IranNastaliq" panose="02000503000000020003" pitchFamily="2" charset="0"/>
            </a:endParaRPr>
          </a:p>
        </p:txBody>
      </p:sp>
      <p:sp>
        <p:nvSpPr>
          <p:cNvPr id="13" name="Footer Placeholder 4"/>
          <p:cNvSpPr txBox="1">
            <a:spLocks/>
          </p:cNvSpPr>
          <p:nvPr userDrawn="1"/>
        </p:nvSpPr>
        <p:spPr>
          <a:xfrm>
            <a:off x="111135" y="6386555"/>
            <a:ext cx="2701079" cy="377468"/>
          </a:xfrm>
          <a:prstGeom prst="rect">
            <a:avLst/>
          </a:prstGeom>
        </p:spPr>
        <p:txBody>
          <a:bodyPr vert="horz" lIns="91440" tIns="45720" rIns="91440" bIns="45720" rtlCol="0" anchor="ctr"/>
          <a:lstStyle>
            <a:defPPr>
              <a:defRPr lang="en-US"/>
            </a:defPPr>
            <a:lvl1pPr marL="0" algn="ctr" defTabSz="914400" rtl="0" eaLnBrk="1" latinLnBrk="0" hangingPunct="1">
              <a:defRPr sz="1200" b="1" kern="1200">
                <a:solidFill>
                  <a:schemeClr val="bg1"/>
                </a:solidFill>
                <a:latin typeface="Verdana" panose="020B0604030504040204" pitchFamily="34" charset="0"/>
                <a:ea typeface="Verdana" panose="020B0604030504040204" pitchFamily="34" charset="0"/>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dirty="0">
                <a:effectLst>
                  <a:outerShdw blurRad="38100" dist="38100" dir="2700000" algn="tl">
                    <a:srgbClr val="000000">
                      <a:alpha val="43137"/>
                    </a:srgbClr>
                  </a:outerShdw>
                </a:effectLst>
              </a:rPr>
              <a:t>http://icdc.behdasht.gov.ir</a:t>
            </a:r>
          </a:p>
        </p:txBody>
      </p:sp>
      <p:sp>
        <p:nvSpPr>
          <p:cNvPr id="14" name="Title 1"/>
          <p:cNvSpPr>
            <a:spLocks noGrp="1"/>
          </p:cNvSpPr>
          <p:nvPr>
            <p:ph type="title"/>
          </p:nvPr>
        </p:nvSpPr>
        <p:spPr>
          <a:xfrm>
            <a:off x="7295792" y="167935"/>
            <a:ext cx="4539650" cy="1705042"/>
          </a:xfrm>
          <a:prstGeom prst="roundRect">
            <a:avLst/>
          </a:prstGeom>
          <a:solidFill>
            <a:srgbClr val="C0000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anchor="ctr">
            <a:normAutofit/>
          </a:bodyPr>
          <a:lstStyle>
            <a:lvl1pPr algn="r">
              <a:defRPr sz="3200" b="1">
                <a:solidFill>
                  <a:schemeClr val="bg1"/>
                </a:solidFill>
                <a:effectLst>
                  <a:outerShdw blurRad="38100" dist="38100" dir="2700000" algn="tl">
                    <a:srgbClr val="000000">
                      <a:alpha val="43137"/>
                    </a:srgbClr>
                  </a:outerShdw>
                </a:effectLst>
                <a:cs typeface="B Nazanin" panose="00000400000000000000" pitchFamily="2" charset="-78"/>
              </a:defRPr>
            </a:lvl1pPr>
          </a:lstStyle>
          <a:p>
            <a:r>
              <a:rPr lang="en-US" dirty="0"/>
              <a:t>Click to edit Master title style</a:t>
            </a:r>
          </a:p>
        </p:txBody>
      </p:sp>
      <p:sp>
        <p:nvSpPr>
          <p:cNvPr id="15" name="Picture Placeholder 2"/>
          <p:cNvSpPr>
            <a:spLocks noGrp="1"/>
          </p:cNvSpPr>
          <p:nvPr>
            <p:ph type="pic" idx="1"/>
          </p:nvPr>
        </p:nvSpPr>
        <p:spPr>
          <a:xfrm>
            <a:off x="414068" y="1489358"/>
            <a:ext cx="6490093" cy="466499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pic>
        <p:nvPicPr>
          <p:cNvPr id="16" name="Picture 1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64106" y="154683"/>
            <a:ext cx="1334914" cy="1182526"/>
          </a:xfrm>
          <a:prstGeom prst="rect">
            <a:avLst/>
          </a:prstGeom>
        </p:spPr>
      </p:pic>
    </p:spTree>
    <p:extLst>
      <p:ext uri="{BB962C8B-B14F-4D97-AF65-F5344CB8AC3E}">
        <p14:creationId xmlns:p14="http://schemas.microsoft.com/office/powerpoint/2010/main" val="1604120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DDB53A-65B5-44B0-B1D1-61130CD6100C}" type="datetimeFigureOut">
              <a:rPr lang="en-US" smtClean="0"/>
              <a:t>7/30/2024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7FC9A7-90EF-4829-A3B1-C268C46BA0D9}" type="slidenum">
              <a:rPr lang="en-US" smtClean="0"/>
              <a:t>‹#›</a:t>
            </a:fld>
            <a:endParaRPr lang="en-US"/>
          </a:p>
        </p:txBody>
      </p:sp>
    </p:spTree>
    <p:extLst>
      <p:ext uri="{BB962C8B-B14F-4D97-AF65-F5344CB8AC3E}">
        <p14:creationId xmlns:p14="http://schemas.microsoft.com/office/powerpoint/2010/main" val="570385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0" r:id="rId9"/>
    <p:sldLayoutId id="2147483658" r:id="rId10"/>
    <p:sldLayoutId id="2147483659" r:id="rId11"/>
  </p:sldLayoutIdLst>
  <p:txStyles>
    <p:titleStyle>
      <a:lvl1pPr algn="ctr" defTabSz="914400" rtl="1" eaLnBrk="1" latinLnBrk="0" hangingPunct="1">
        <a:lnSpc>
          <a:spcPct val="90000"/>
        </a:lnSpc>
        <a:spcBef>
          <a:spcPct val="0"/>
        </a:spcBef>
        <a:buNone/>
        <a:defRPr sz="4400" kern="1200">
          <a:solidFill>
            <a:schemeClr val="tx1"/>
          </a:solidFill>
          <a:latin typeface="+mj-lt"/>
          <a:ea typeface="+mj-ea"/>
          <a:cs typeface="B Nazanin" panose="00000400000000000000" pitchFamily="2" charset="-78"/>
        </a:defRPr>
      </a:lvl1pPr>
    </p:titleStyle>
    <p:bodyStyle>
      <a:lvl1pPr marL="228600" indent="-228600" algn="r" defTabSz="914400" rtl="1" eaLnBrk="1" latinLnBrk="0" hangingPunct="1">
        <a:lnSpc>
          <a:spcPct val="90000"/>
        </a:lnSpc>
        <a:spcBef>
          <a:spcPts val="1000"/>
        </a:spcBef>
        <a:buClr>
          <a:srgbClr val="FC5D16"/>
        </a:buClr>
        <a:buFont typeface="Arial" panose="020B0604020202020204" pitchFamily="34" charset="0"/>
        <a:buChar char="•"/>
        <a:defRPr sz="2800" kern="1200">
          <a:solidFill>
            <a:schemeClr val="tx1"/>
          </a:solidFill>
          <a:latin typeface="+mn-lt"/>
          <a:ea typeface="+mn-ea"/>
          <a:cs typeface="B Nazanin" panose="00000400000000000000" pitchFamily="2" charset="-78"/>
        </a:defRPr>
      </a:lvl1pPr>
      <a:lvl2pPr marL="685800" indent="-228600" algn="r" defTabSz="914400" rtl="1" eaLnBrk="1" latinLnBrk="0" hangingPunct="1">
        <a:lnSpc>
          <a:spcPct val="90000"/>
        </a:lnSpc>
        <a:spcBef>
          <a:spcPts val="500"/>
        </a:spcBef>
        <a:buClr>
          <a:srgbClr val="FC5D16"/>
        </a:buClr>
        <a:buFont typeface="Arial" panose="020B0604020202020204" pitchFamily="34" charset="0"/>
        <a:buChar char="•"/>
        <a:defRPr sz="2400" kern="1200">
          <a:solidFill>
            <a:schemeClr val="tx1"/>
          </a:solidFill>
          <a:latin typeface="+mn-lt"/>
          <a:ea typeface="+mn-ea"/>
          <a:cs typeface="B Nazanin" panose="00000400000000000000" pitchFamily="2" charset="-78"/>
        </a:defRPr>
      </a:lvl2pPr>
      <a:lvl3pPr marL="1143000" indent="-228600" algn="r" defTabSz="914400" rtl="1" eaLnBrk="1" latinLnBrk="0" hangingPunct="1">
        <a:lnSpc>
          <a:spcPct val="90000"/>
        </a:lnSpc>
        <a:spcBef>
          <a:spcPts val="500"/>
        </a:spcBef>
        <a:buClr>
          <a:srgbClr val="FC5D16"/>
        </a:buClr>
        <a:buFont typeface="Arial" panose="020B0604020202020204" pitchFamily="34" charset="0"/>
        <a:buChar char="•"/>
        <a:defRPr sz="2000" kern="1200">
          <a:solidFill>
            <a:schemeClr val="tx1"/>
          </a:solidFill>
          <a:latin typeface="+mn-lt"/>
          <a:ea typeface="+mn-ea"/>
          <a:cs typeface="B Nazanin" panose="00000400000000000000" pitchFamily="2" charset="-78"/>
        </a:defRPr>
      </a:lvl3pPr>
      <a:lvl4pPr marL="1600200" indent="-228600" algn="r" defTabSz="914400" rtl="1" eaLnBrk="1" latinLnBrk="0" hangingPunct="1">
        <a:lnSpc>
          <a:spcPct val="90000"/>
        </a:lnSpc>
        <a:spcBef>
          <a:spcPts val="500"/>
        </a:spcBef>
        <a:buClr>
          <a:srgbClr val="FC5D16"/>
        </a:buClr>
        <a:buFont typeface="Arial" panose="020B0604020202020204" pitchFamily="34" charset="0"/>
        <a:buChar char="•"/>
        <a:defRPr sz="1800" kern="1200">
          <a:solidFill>
            <a:schemeClr val="tx1"/>
          </a:solidFill>
          <a:latin typeface="+mn-lt"/>
          <a:ea typeface="+mn-ea"/>
          <a:cs typeface="B Nazanin" panose="00000400000000000000" pitchFamily="2" charset="-78"/>
        </a:defRPr>
      </a:lvl4pPr>
      <a:lvl5pPr marL="2057400" indent="-228600" algn="r" defTabSz="914400" rtl="1" eaLnBrk="1" latinLnBrk="0" hangingPunct="1">
        <a:lnSpc>
          <a:spcPct val="90000"/>
        </a:lnSpc>
        <a:spcBef>
          <a:spcPts val="500"/>
        </a:spcBef>
        <a:buClr>
          <a:srgbClr val="FC5D16"/>
        </a:buClr>
        <a:buFont typeface="Arial" panose="020B0604020202020204" pitchFamily="34" charset="0"/>
        <a:buChar char="•"/>
        <a:defRPr sz="1800" kern="1200">
          <a:solidFill>
            <a:schemeClr val="tx1"/>
          </a:solidFill>
          <a:latin typeface="+mn-lt"/>
          <a:ea typeface="+mn-ea"/>
          <a:cs typeface="B Nazanin" panose="00000400000000000000" pitchFamily="2" charset="-78"/>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CC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A5AC391-0D08-4272-BBDE-00D2492B4C5C}" type="datetimeFigureOut">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7/30/2024</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5A59D95B-0CAB-4459-936B-38FF27797123}"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5367560"/>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 Id="rId5" Type="http://schemas.openxmlformats.org/officeDocument/2006/relationships/image" Target="../media/image20.jpg"/><Relationship Id="rId4" Type="http://schemas.openxmlformats.org/officeDocument/2006/relationships/image" Target="../media/image19.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143.png"/><Relationship Id="rId2" Type="http://schemas.openxmlformats.org/officeDocument/2006/relationships/image" Target="../media/image142.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3" Type="http://schemas.openxmlformats.org/officeDocument/2006/relationships/image" Target="../media/image145.png"/><Relationship Id="rId2" Type="http://schemas.openxmlformats.org/officeDocument/2006/relationships/image" Target="../media/image144.png"/><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3" Type="http://schemas.openxmlformats.org/officeDocument/2006/relationships/image" Target="../media/image147.jpeg"/><Relationship Id="rId2" Type="http://schemas.openxmlformats.org/officeDocument/2006/relationships/image" Target="../media/image146.jpeg"/><Relationship Id="rId1" Type="http://schemas.openxmlformats.org/officeDocument/2006/relationships/slideLayout" Target="../slideLayouts/slideLayout13.xml"/><Relationship Id="rId4" Type="http://schemas.openxmlformats.org/officeDocument/2006/relationships/image" Target="../media/image148.png"/></Relationships>
</file>

<file path=ppt/slides/_rels/slide111.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3.xml"/></Relationships>
</file>

<file path=ppt/slides/_rels/slide112.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3.xml"/></Relationships>
</file>

<file path=ppt/slides/_rels/slide113.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13.xml"/></Relationships>
</file>

<file path=ppt/slides/_rels/slide114.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13.xml"/></Relationships>
</file>

<file path=ppt/slides/_rels/slide115.xml.rels><?xml version="1.0" encoding="UTF-8" standalone="yes"?>
<Relationships xmlns="http://schemas.openxmlformats.org/package/2006/relationships"><Relationship Id="rId2" Type="http://schemas.openxmlformats.org/officeDocument/2006/relationships/image" Target="../media/image151.png"/><Relationship Id="rId1" Type="http://schemas.openxmlformats.org/officeDocument/2006/relationships/slideLayout" Target="../slideLayouts/slideLayout13.xml"/></Relationships>
</file>

<file path=ppt/slides/_rels/slide116.xml.rels><?xml version="1.0" encoding="UTF-8" standalone="yes"?>
<Relationships xmlns="http://schemas.openxmlformats.org/package/2006/relationships"><Relationship Id="rId3" Type="http://schemas.openxmlformats.org/officeDocument/2006/relationships/image" Target="../media/image153.jpeg"/><Relationship Id="rId2" Type="http://schemas.openxmlformats.org/officeDocument/2006/relationships/image" Target="../media/image152.png"/><Relationship Id="rId1" Type="http://schemas.openxmlformats.org/officeDocument/2006/relationships/slideLayout" Target="../slideLayouts/slideLayout18.xml"/><Relationship Id="rId4" Type="http://schemas.openxmlformats.org/officeDocument/2006/relationships/image" Target="../media/image154.png"/></Relationships>
</file>

<file path=ppt/slides/_rels/slide117.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13.xml"/></Relationships>
</file>

<file path=ppt/slides/_rels/slide118.xml.rels><?xml version="1.0" encoding="UTF-8" standalone="yes"?>
<Relationships xmlns="http://schemas.openxmlformats.org/package/2006/relationships"><Relationship Id="rId3" Type="http://schemas.openxmlformats.org/officeDocument/2006/relationships/image" Target="../media/image157.png"/><Relationship Id="rId2" Type="http://schemas.openxmlformats.org/officeDocument/2006/relationships/image" Target="../media/image156.png"/><Relationship Id="rId1" Type="http://schemas.openxmlformats.org/officeDocument/2006/relationships/slideLayout" Target="../slideLayouts/slideLayout13.xml"/><Relationship Id="rId4" Type="http://schemas.openxmlformats.org/officeDocument/2006/relationships/image" Target="../media/image158.png"/></Relationships>
</file>

<file path=ppt/slides/_rels/slide119.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3" Type="http://schemas.openxmlformats.org/officeDocument/2006/relationships/image" Target="../media/image162.png"/><Relationship Id="rId2" Type="http://schemas.openxmlformats.org/officeDocument/2006/relationships/image" Target="../media/image161.png"/><Relationship Id="rId1" Type="http://schemas.openxmlformats.org/officeDocument/2006/relationships/slideLayout" Target="../slideLayouts/slideLayout13.xml"/></Relationships>
</file>

<file path=ppt/slides/_rels/slide122.xml.rels><?xml version="1.0" encoding="UTF-8" standalone="yes"?>
<Relationships xmlns="http://schemas.openxmlformats.org/package/2006/relationships"><Relationship Id="rId3" Type="http://schemas.openxmlformats.org/officeDocument/2006/relationships/image" Target="../media/image164.png"/><Relationship Id="rId2" Type="http://schemas.openxmlformats.org/officeDocument/2006/relationships/image" Target="../media/image163.png"/><Relationship Id="rId1" Type="http://schemas.openxmlformats.org/officeDocument/2006/relationships/slideLayout" Target="../slideLayouts/slideLayout13.xml"/><Relationship Id="rId4" Type="http://schemas.openxmlformats.org/officeDocument/2006/relationships/image" Target="../media/image165.png"/></Relationships>
</file>

<file path=ppt/slides/_rels/slide123.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6.png"/><Relationship Id="rId1" Type="http://schemas.openxmlformats.org/officeDocument/2006/relationships/slideLayout" Target="../slideLayouts/slideLayout13.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7.xml.rels><?xml version="1.0" encoding="UTF-8" standalone="yes"?>
<Relationships xmlns="http://schemas.openxmlformats.org/package/2006/relationships"><Relationship Id="rId3" Type="http://schemas.openxmlformats.org/officeDocument/2006/relationships/image" Target="../media/image167.png"/><Relationship Id="rId2" Type="http://schemas.openxmlformats.org/officeDocument/2006/relationships/image" Target="../media/image168.png"/><Relationship Id="rId1" Type="http://schemas.openxmlformats.org/officeDocument/2006/relationships/slideLayout" Target="../slideLayouts/slideLayout13.xml"/></Relationships>
</file>

<file path=ppt/slides/_rels/slide128.xml.rels><?xml version="1.0" encoding="UTF-8" standalone="yes"?>
<Relationships xmlns="http://schemas.openxmlformats.org/package/2006/relationships"><Relationship Id="rId2" Type="http://schemas.openxmlformats.org/officeDocument/2006/relationships/image" Target="../media/image169.png"/><Relationship Id="rId1" Type="http://schemas.openxmlformats.org/officeDocument/2006/relationships/slideLayout" Target="../slideLayouts/slideLayout13.xml"/></Relationships>
</file>

<file path=ppt/slides/_rels/slide129.xml.rels><?xml version="1.0" encoding="UTF-8" standalone="yes"?>
<Relationships xmlns="http://schemas.openxmlformats.org/package/2006/relationships"><Relationship Id="rId2" Type="http://schemas.openxmlformats.org/officeDocument/2006/relationships/image" Target="../media/image17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image" Target="../media/image35.png"/><Relationship Id="rId7" Type="http://schemas.openxmlformats.org/officeDocument/2006/relationships/image" Target="../media/image39.png"/><Relationship Id="rId2" Type="http://schemas.openxmlformats.org/officeDocument/2006/relationships/image" Target="../media/image34.png"/><Relationship Id="rId1" Type="http://schemas.openxmlformats.org/officeDocument/2006/relationships/slideLayout" Target="../slideLayouts/slideLayout2.xml"/><Relationship Id="rId6" Type="http://schemas.openxmlformats.org/officeDocument/2006/relationships/image" Target="../media/image38.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4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jpg"/><Relationship Id="rId7" Type="http://schemas.openxmlformats.org/officeDocument/2006/relationships/image" Target="../media/image55.png"/><Relationship Id="rId2" Type="http://schemas.openxmlformats.org/officeDocument/2006/relationships/image" Target="../media/image50.jpeg"/><Relationship Id="rId1" Type="http://schemas.openxmlformats.org/officeDocument/2006/relationships/slideLayout" Target="../slideLayouts/slideLayout2.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png"/><Relationship Id="rId9" Type="http://schemas.openxmlformats.org/officeDocument/2006/relationships/image" Target="../media/image57.jpeg"/></Relationships>
</file>

<file path=ppt/slides/_rels/slide28.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jpeg"/><Relationship Id="rId7" Type="http://schemas.openxmlformats.org/officeDocument/2006/relationships/image" Target="../media/image63.jpeg"/><Relationship Id="rId2" Type="http://schemas.openxmlformats.org/officeDocument/2006/relationships/image" Target="../media/image58.jpeg"/><Relationship Id="rId1" Type="http://schemas.openxmlformats.org/officeDocument/2006/relationships/slideLayout" Target="../slideLayouts/slideLayout2.xml"/><Relationship Id="rId6" Type="http://schemas.openxmlformats.org/officeDocument/2006/relationships/image" Target="../media/image62.jpeg"/><Relationship Id="rId5" Type="http://schemas.openxmlformats.org/officeDocument/2006/relationships/image" Target="../media/image61.png"/><Relationship Id="rId4" Type="http://schemas.openxmlformats.org/officeDocument/2006/relationships/image" Target="../media/image60.png"/></Relationships>
</file>

<file path=ppt/slides/_rels/slide29.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42.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jp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69.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7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89.jpg"/><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jpg"/><Relationship Id="rId1" Type="http://schemas.openxmlformats.org/officeDocument/2006/relationships/slideLayout" Target="../slideLayouts/slideLayout2.xml"/><Relationship Id="rId4" Type="http://schemas.openxmlformats.org/officeDocument/2006/relationships/image" Target="../media/image92.jpg"/></Relationships>
</file>

<file path=ppt/slides/_rels/slide76.xml.rels><?xml version="1.0" encoding="UTF-8" standalone="yes"?>
<Relationships xmlns="http://schemas.openxmlformats.org/package/2006/relationships"><Relationship Id="rId3" Type="http://schemas.openxmlformats.org/officeDocument/2006/relationships/image" Target="../media/image94.jpg"/><Relationship Id="rId2" Type="http://schemas.openxmlformats.org/officeDocument/2006/relationships/image" Target="../media/image93.png"/><Relationship Id="rId1" Type="http://schemas.openxmlformats.org/officeDocument/2006/relationships/slideLayout" Target="../slideLayouts/slideLayout2.xml"/><Relationship Id="rId5" Type="http://schemas.openxmlformats.org/officeDocument/2006/relationships/image" Target="../media/image96.png"/><Relationship Id="rId4" Type="http://schemas.openxmlformats.org/officeDocument/2006/relationships/image" Target="../media/image95.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9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00.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04.jpg"/><Relationship Id="rId2" Type="http://schemas.openxmlformats.org/officeDocument/2006/relationships/image" Target="../media/image103.jpg"/><Relationship Id="rId1" Type="http://schemas.openxmlformats.org/officeDocument/2006/relationships/slideLayout" Target="../slideLayouts/slideLayout2.xml"/><Relationship Id="rId4" Type="http://schemas.openxmlformats.org/officeDocument/2006/relationships/image" Target="../media/image105.jpg"/></Relationships>
</file>

<file path=ppt/slides/_rels/slide85.xml.rels><?xml version="1.0" encoding="UTF-8" standalone="yes"?>
<Relationships xmlns="http://schemas.openxmlformats.org/package/2006/relationships"><Relationship Id="rId8" Type="http://schemas.openxmlformats.org/officeDocument/2006/relationships/image" Target="../media/image111.jpeg"/><Relationship Id="rId3" Type="http://schemas.openxmlformats.org/officeDocument/2006/relationships/image" Target="../media/image107.png"/><Relationship Id="rId7" Type="http://schemas.openxmlformats.org/officeDocument/2006/relationships/image" Target="../media/image110.png"/><Relationship Id="rId2" Type="http://schemas.openxmlformats.org/officeDocument/2006/relationships/image" Target="../media/image106.png"/><Relationship Id="rId1" Type="http://schemas.openxmlformats.org/officeDocument/2006/relationships/slideLayout" Target="../slideLayouts/slideLayout2.xml"/><Relationship Id="rId6" Type="http://schemas.openxmlformats.org/officeDocument/2006/relationships/image" Target="../media/image109.png"/><Relationship Id="rId5" Type="http://schemas.openxmlformats.org/officeDocument/2006/relationships/image" Target="../media/image55.png"/><Relationship Id="rId10" Type="http://schemas.openxmlformats.org/officeDocument/2006/relationships/image" Target="../media/image113.png"/><Relationship Id="rId4" Type="http://schemas.openxmlformats.org/officeDocument/2006/relationships/image" Target="../media/image108.png"/><Relationship Id="rId9" Type="http://schemas.openxmlformats.org/officeDocument/2006/relationships/image" Target="../media/image112.png"/></Relationships>
</file>

<file path=ppt/slides/_rels/slide86.xml.rels><?xml version="1.0" encoding="UTF-8" standalone="yes"?>
<Relationships xmlns="http://schemas.openxmlformats.org/package/2006/relationships"><Relationship Id="rId8" Type="http://schemas.openxmlformats.org/officeDocument/2006/relationships/image" Target="../media/image117.png"/><Relationship Id="rId3" Type="http://schemas.openxmlformats.org/officeDocument/2006/relationships/image" Target="../media/image114.png"/><Relationship Id="rId7" Type="http://schemas.openxmlformats.org/officeDocument/2006/relationships/image" Target="../media/image108.png"/><Relationship Id="rId2" Type="http://schemas.openxmlformats.org/officeDocument/2006/relationships/image" Target="../media/image102.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116.png"/><Relationship Id="rId4" Type="http://schemas.openxmlformats.org/officeDocument/2006/relationships/image" Target="../media/image115.png"/></Relationships>
</file>

<file path=ppt/slides/_rels/slide87.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image" Target="../media/image118.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8" Type="http://schemas.openxmlformats.org/officeDocument/2006/relationships/image" Target="../media/image127.jpg"/><Relationship Id="rId3" Type="http://schemas.openxmlformats.org/officeDocument/2006/relationships/image" Target="../media/image122.png"/><Relationship Id="rId7" Type="http://schemas.openxmlformats.org/officeDocument/2006/relationships/image" Target="../media/image126.jpg"/><Relationship Id="rId2" Type="http://schemas.openxmlformats.org/officeDocument/2006/relationships/image" Target="../media/image121.jpeg"/><Relationship Id="rId1" Type="http://schemas.openxmlformats.org/officeDocument/2006/relationships/slideLayout" Target="../slideLayouts/slideLayout2.xml"/><Relationship Id="rId6" Type="http://schemas.openxmlformats.org/officeDocument/2006/relationships/image" Target="../media/image125.jpg"/><Relationship Id="rId5" Type="http://schemas.openxmlformats.org/officeDocument/2006/relationships/image" Target="../media/image124.jpg"/><Relationship Id="rId4" Type="http://schemas.openxmlformats.org/officeDocument/2006/relationships/image" Target="../media/image123.png"/></Relationships>
</file>

<file path=ppt/slides/_rels/slide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128.jpg"/><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image" Target="../media/image129.PNG"/><Relationship Id="rId1" Type="http://schemas.openxmlformats.org/officeDocument/2006/relationships/slideLayout" Target="../slideLayouts/slideLayout2.xml"/><Relationship Id="rId4" Type="http://schemas.openxmlformats.org/officeDocument/2006/relationships/image" Target="../media/image131.jpeg"/></Relationships>
</file>

<file path=ppt/slides/_rels/slide92.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image" Target="../media/image135.jpg"/><Relationship Id="rId2" Type="http://schemas.openxmlformats.org/officeDocument/2006/relationships/image" Target="../media/image134.jpg"/><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136.jp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3" Type="http://schemas.openxmlformats.org/officeDocument/2006/relationships/image" Target="../media/image140.jpg"/><Relationship Id="rId2" Type="http://schemas.openxmlformats.org/officeDocument/2006/relationships/image" Target="../media/image139.jp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41.jp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539827" y="1742112"/>
            <a:ext cx="11028579" cy="4157362"/>
          </a:xfrm>
          <a:solidFill>
            <a:schemeClr val="accent1">
              <a:lumMod val="40000"/>
              <a:lumOff val="60000"/>
            </a:schemeClr>
          </a:solidFill>
        </p:spPr>
        <p:txBody>
          <a:bodyPr>
            <a:noAutofit/>
          </a:bodyPr>
          <a:lstStyle/>
          <a:p>
            <a:pPr>
              <a:lnSpc>
                <a:spcPct val="100000"/>
              </a:lnSpc>
            </a:pPr>
            <a:br>
              <a:rPr lang="fa-IR" sz="3600" dirty="0">
                <a:solidFill>
                  <a:srgbClr val="C00000"/>
                </a:solidFill>
                <a:cs typeface="B Titr" panose="00000700000000000000" pitchFamily="2" charset="-78"/>
              </a:rPr>
            </a:br>
            <a:r>
              <a:rPr lang="fa-IR" sz="3600" dirty="0">
                <a:solidFill>
                  <a:srgbClr val="C00000"/>
                </a:solidFill>
                <a:cs typeface="B Titr" panose="00000700000000000000" pitchFamily="2" charset="-78"/>
              </a:rPr>
              <a:t>آئدس مهاجم </a:t>
            </a:r>
            <a:r>
              <a:rPr lang="fa-IR" sz="2800" dirty="0">
                <a:solidFill>
                  <a:schemeClr val="tx1"/>
                </a:solidFill>
                <a:cs typeface="B Titr" panose="00000700000000000000" pitchFamily="2" charset="-78"/>
              </a:rPr>
              <a:t>( ناقل </a:t>
            </a:r>
            <a:r>
              <a:rPr lang="fa-IR" altLang="en-US" sz="3200" dirty="0">
                <a:solidFill>
                  <a:schemeClr val="tx1"/>
                </a:solidFill>
                <a:effectLst/>
                <a:cs typeface="B Titr" panose="00000700000000000000" pitchFamily="2" charset="-78"/>
              </a:rPr>
              <a:t>بیماری دانگ، چیکونگونیا و زیکا)</a:t>
            </a:r>
            <a:br>
              <a:rPr lang="fa-IR" altLang="en-US" sz="3200" dirty="0">
                <a:solidFill>
                  <a:schemeClr val="tx1"/>
                </a:solidFill>
                <a:effectLst/>
                <a:cs typeface="B Titr" panose="00000700000000000000" pitchFamily="2" charset="-78"/>
              </a:rPr>
            </a:br>
            <a:br>
              <a:rPr lang="fa-IR" altLang="en-US" sz="3200" dirty="0">
                <a:solidFill>
                  <a:schemeClr val="tx1"/>
                </a:solidFill>
                <a:effectLst/>
                <a:cs typeface="B Titr" panose="00000700000000000000" pitchFamily="2" charset="-78"/>
              </a:rPr>
            </a:br>
            <a:r>
              <a:rPr lang="fa-IR" altLang="en-US" sz="3200" dirty="0">
                <a:solidFill>
                  <a:srgbClr val="C00000"/>
                </a:solidFill>
              </a:rPr>
              <a:t>چالش جدی غیر قابل انکار کشور</a:t>
            </a:r>
            <a:br>
              <a:rPr lang="fa-IR" altLang="en-US" sz="3200" dirty="0">
                <a:solidFill>
                  <a:srgbClr val="C00000"/>
                </a:solidFill>
              </a:rPr>
            </a:br>
            <a:br>
              <a:rPr lang="fa-IR" altLang="en-US" sz="4400" dirty="0">
                <a:cs typeface="B Titr" panose="00000700000000000000" pitchFamily="2" charset="-78"/>
              </a:rPr>
            </a:br>
            <a:r>
              <a:rPr lang="fa-IR" altLang="en-US" sz="1600" dirty="0">
                <a:solidFill>
                  <a:schemeClr val="accent2">
                    <a:lumMod val="75000"/>
                  </a:schemeClr>
                </a:solidFill>
                <a:latin typeface="AGA Arabesque" panose="05010101010101010101" pitchFamily="2" charset="2"/>
              </a:rPr>
              <a:t>وزارت بهداشت، درمان و آموزش پزشکی</a:t>
            </a:r>
            <a:br>
              <a:rPr lang="fa-IR" altLang="en-US" sz="1600" dirty="0">
                <a:solidFill>
                  <a:schemeClr val="accent2">
                    <a:lumMod val="75000"/>
                  </a:schemeClr>
                </a:solidFill>
                <a:latin typeface="AGA Arabesque" panose="05010101010101010101" pitchFamily="2" charset="2"/>
              </a:rPr>
            </a:br>
            <a:r>
              <a:rPr lang="fa-IR" altLang="en-US" sz="1600" dirty="0">
                <a:solidFill>
                  <a:schemeClr val="accent2">
                    <a:lumMod val="75000"/>
                  </a:schemeClr>
                </a:solidFill>
                <a:latin typeface="AGA Arabesque" panose="05010101010101010101" pitchFamily="2" charset="2"/>
              </a:rPr>
              <a:t>معاونت بهداشت</a:t>
            </a:r>
            <a:br>
              <a:rPr lang="fa-IR" altLang="en-US" sz="1600" dirty="0">
                <a:solidFill>
                  <a:schemeClr val="accent2">
                    <a:lumMod val="75000"/>
                  </a:schemeClr>
                </a:solidFill>
                <a:latin typeface="AGA Arabesque" panose="05010101010101010101" pitchFamily="2" charset="2"/>
              </a:rPr>
            </a:br>
            <a:r>
              <a:rPr lang="fa-IR" altLang="en-US" sz="1600" dirty="0">
                <a:solidFill>
                  <a:schemeClr val="accent2">
                    <a:lumMod val="75000"/>
                  </a:schemeClr>
                </a:solidFill>
                <a:latin typeface="AGA Arabesque" panose="05010101010101010101" pitchFamily="2" charset="2"/>
              </a:rPr>
              <a:t>مرکز مدیریت بیماریهای واگیر</a:t>
            </a:r>
            <a:br>
              <a:rPr lang="en-US" altLang="en-US" sz="2400" dirty="0">
                <a:solidFill>
                  <a:schemeClr val="accent2">
                    <a:lumMod val="75000"/>
                  </a:schemeClr>
                </a:solidFill>
                <a:cs typeface="B Titr" panose="00000700000000000000" pitchFamily="2" charset="-78"/>
              </a:rPr>
            </a:br>
            <a:r>
              <a:rPr lang="fa-IR" altLang="en-US" sz="2400" dirty="0">
                <a:solidFill>
                  <a:schemeClr val="accent2">
                    <a:lumMod val="75000"/>
                  </a:schemeClr>
                </a:solidFill>
                <a:cs typeface="B Titr" panose="00000700000000000000" pitchFamily="2" charset="-78"/>
              </a:rPr>
              <a:t> </a:t>
            </a:r>
            <a:r>
              <a:rPr lang="fa-IR" sz="1400" dirty="0">
                <a:solidFill>
                  <a:schemeClr val="accent2">
                    <a:lumMod val="75000"/>
                  </a:schemeClr>
                </a:solidFill>
                <a:latin typeface="AGA Arabesque" panose="05010101010101010101" pitchFamily="2" charset="2"/>
              </a:rPr>
              <a:t>اداره کنترل بیماریهای منتقله توسط ناقلین</a:t>
            </a:r>
            <a:br>
              <a:rPr lang="fa-IR" sz="1800" dirty="0">
                <a:solidFill>
                  <a:schemeClr val="accent2">
                    <a:lumMod val="75000"/>
                  </a:schemeClr>
                </a:solidFill>
                <a:latin typeface="AGA Arabesque" panose="05010101010101010101" pitchFamily="2" charset="2"/>
              </a:rPr>
            </a:br>
            <a:br>
              <a:rPr lang="fa-IR" sz="1800" dirty="0">
                <a:solidFill>
                  <a:schemeClr val="accent2">
                    <a:lumMod val="75000"/>
                  </a:schemeClr>
                </a:solidFill>
                <a:latin typeface="AGA Arabesque" panose="05010101010101010101" pitchFamily="2" charset="2"/>
              </a:rPr>
            </a:br>
            <a:r>
              <a:rPr lang="fa-IR" sz="1800" dirty="0">
                <a:solidFill>
                  <a:schemeClr val="accent2">
                    <a:lumMod val="75000"/>
                  </a:schemeClr>
                </a:solidFill>
                <a:latin typeface="AGA Arabesque" panose="05010101010101010101" pitchFamily="2" charset="2"/>
              </a:rPr>
              <a:t> تیر ماه 1403</a:t>
            </a:r>
            <a:br>
              <a:rPr lang="fa-IR" sz="1800" dirty="0">
                <a:solidFill>
                  <a:schemeClr val="accent1">
                    <a:lumMod val="75000"/>
                  </a:schemeClr>
                </a:solidFill>
                <a:latin typeface="AGA Arabesque" panose="05010101010101010101" pitchFamily="2" charset="2"/>
              </a:rPr>
            </a:br>
            <a:endParaRPr lang="en-US" sz="2000" b="1" dirty="0">
              <a:solidFill>
                <a:schemeClr val="tx1"/>
              </a:solidFill>
            </a:endParaRPr>
          </a:p>
        </p:txBody>
      </p:sp>
      <p:pic>
        <p:nvPicPr>
          <p:cNvPr id="3" name="Picture 2" descr="Image result for chikungunya symptoms"/>
          <p:cNvPicPr>
            <a:picLocks noChangeAspect="1" noChangeArrowheads="1"/>
          </p:cNvPicPr>
          <p:nvPr/>
        </p:nvPicPr>
        <p:blipFill>
          <a:blip r:embed="rId2"/>
          <a:srcRect/>
          <a:stretch>
            <a:fillRect/>
          </a:stretch>
        </p:blipFill>
        <p:spPr bwMode="auto">
          <a:xfrm>
            <a:off x="9083696" y="0"/>
            <a:ext cx="1481363" cy="1238430"/>
          </a:xfrm>
          <a:prstGeom prst="rect">
            <a:avLst/>
          </a:prstGeom>
          <a:noFill/>
        </p:spPr>
      </p:pic>
      <p:pic>
        <p:nvPicPr>
          <p:cNvPr id="4" name="Picture 9"/>
          <p:cNvPicPr>
            <a:picLocks noChangeAspect="1"/>
          </p:cNvPicPr>
          <p:nvPr/>
        </p:nvPicPr>
        <p:blipFill>
          <a:blip r:embed="rId3"/>
          <a:stretch>
            <a:fillRect/>
          </a:stretch>
        </p:blipFill>
        <p:spPr>
          <a:xfrm>
            <a:off x="7078642" y="78354"/>
            <a:ext cx="1960001" cy="1196829"/>
          </a:xfrm>
          <a:prstGeom prst="rect">
            <a:avLst/>
          </a:prstGeom>
        </p:spPr>
      </p:pic>
      <p:pic>
        <p:nvPicPr>
          <p:cNvPr id="2" name="Picture 1"/>
          <p:cNvPicPr>
            <a:picLocks noChangeAspect="1"/>
          </p:cNvPicPr>
          <p:nvPr/>
        </p:nvPicPr>
        <p:blipFill>
          <a:blip r:embed="rId4"/>
          <a:stretch>
            <a:fillRect/>
          </a:stretch>
        </p:blipFill>
        <p:spPr>
          <a:xfrm>
            <a:off x="146205" y="78354"/>
            <a:ext cx="1812361" cy="1160076"/>
          </a:xfrm>
          <a:prstGeom prst="rect">
            <a:avLst/>
          </a:prstGeom>
        </p:spPr>
      </p:pic>
      <p:pic>
        <p:nvPicPr>
          <p:cNvPr id="6" name="Picture 6"/>
          <p:cNvPicPr>
            <a:picLocks noChangeAspect="1"/>
          </p:cNvPicPr>
          <p:nvPr/>
        </p:nvPicPr>
        <p:blipFill>
          <a:blip r:embed="rId5"/>
          <a:stretch>
            <a:fillRect/>
          </a:stretch>
        </p:blipFill>
        <p:spPr>
          <a:xfrm>
            <a:off x="2048672" y="78355"/>
            <a:ext cx="1647429" cy="1186908"/>
          </a:xfrm>
          <a:prstGeom prst="rect">
            <a:avLst/>
          </a:prstGeom>
        </p:spPr>
      </p:pic>
      <p:pic>
        <p:nvPicPr>
          <p:cNvPr id="7" name="Picture 8"/>
          <p:cNvPicPr>
            <a:picLocks noChangeAspect="1"/>
          </p:cNvPicPr>
          <p:nvPr/>
        </p:nvPicPr>
        <p:blipFill>
          <a:blip r:embed="rId6"/>
          <a:stretch>
            <a:fillRect/>
          </a:stretch>
        </p:blipFill>
        <p:spPr>
          <a:xfrm>
            <a:off x="10655165" y="0"/>
            <a:ext cx="1395455" cy="1275183"/>
          </a:xfrm>
          <a:prstGeom prst="rect">
            <a:avLst/>
          </a:prstGeom>
        </p:spPr>
      </p:pic>
      <p:pic>
        <p:nvPicPr>
          <p:cNvPr id="8" name="Picture 6"/>
          <p:cNvPicPr>
            <a:picLocks noChangeAspect="1"/>
          </p:cNvPicPr>
          <p:nvPr/>
        </p:nvPicPr>
        <p:blipFill>
          <a:blip r:embed="rId7"/>
          <a:stretch>
            <a:fillRect/>
          </a:stretch>
        </p:blipFill>
        <p:spPr>
          <a:xfrm>
            <a:off x="3770003" y="158254"/>
            <a:ext cx="1692117" cy="1080176"/>
          </a:xfrm>
          <a:prstGeom prst="rect">
            <a:avLst/>
          </a:prstGeom>
        </p:spPr>
      </p:pic>
    </p:spTree>
    <p:extLst>
      <p:ext uri="{BB962C8B-B14F-4D97-AF65-F5344CB8AC3E}">
        <p14:creationId xmlns:p14="http://schemas.microsoft.com/office/powerpoint/2010/main" val="25161826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lnSpc>
                <a:spcPct val="170000"/>
              </a:lnSpc>
              <a:buNone/>
            </a:pPr>
            <a:r>
              <a:rPr lang="fa-IR" b="1" dirty="0">
                <a:solidFill>
                  <a:schemeClr val="tx1"/>
                </a:solidFill>
              </a:rPr>
              <a:t>تبادلات بین </a:t>
            </a:r>
            <a:r>
              <a:rPr lang="fa-IR" b="1" dirty="0" err="1">
                <a:solidFill>
                  <a:schemeClr val="tx1"/>
                </a:solidFill>
              </a:rPr>
              <a:t>المللی</a:t>
            </a:r>
            <a:r>
              <a:rPr lang="fa-IR" b="1" dirty="0">
                <a:solidFill>
                  <a:schemeClr val="tx1"/>
                </a:solidFill>
              </a:rPr>
              <a:t> و جابجایی تخم از طریق کالا بویژه تایر و  گیاه لاکی </a:t>
            </a:r>
            <a:r>
              <a:rPr lang="fa-IR" b="1" dirty="0" err="1">
                <a:solidFill>
                  <a:schemeClr val="tx1"/>
                </a:solidFill>
              </a:rPr>
              <a:t>بامبو</a:t>
            </a:r>
            <a:endParaRPr lang="fa-IR" b="1" dirty="0">
              <a:solidFill>
                <a:schemeClr val="tx1"/>
              </a:solidFill>
            </a:endParaRPr>
          </a:p>
          <a:p>
            <a:pPr marL="0" indent="0">
              <a:lnSpc>
                <a:spcPct val="170000"/>
              </a:lnSpc>
              <a:buNone/>
            </a:pPr>
            <a:endParaRPr lang="en-US" dirty="0">
              <a:solidFill>
                <a:schemeClr val="tx1"/>
              </a:solidFill>
            </a:endParaRPr>
          </a:p>
        </p:txBody>
      </p:sp>
      <p:sp>
        <p:nvSpPr>
          <p:cNvPr id="3" name="Title 2"/>
          <p:cNvSpPr>
            <a:spLocks noGrp="1"/>
          </p:cNvSpPr>
          <p:nvPr>
            <p:ph type="title"/>
          </p:nvPr>
        </p:nvSpPr>
        <p:spPr>
          <a:solidFill>
            <a:schemeClr val="accent6">
              <a:lumMod val="75000"/>
            </a:schemeClr>
          </a:solidFill>
        </p:spPr>
        <p:txBody>
          <a:bodyPr/>
          <a:lstStyle/>
          <a:p>
            <a:r>
              <a:rPr lang="fa-IR" dirty="0"/>
              <a:t>مهمترین راههای گسترش </a:t>
            </a:r>
            <a:r>
              <a:rPr lang="fa-IR" dirty="0" err="1"/>
              <a:t>آئدسهای</a:t>
            </a:r>
            <a:r>
              <a:rPr lang="fa-IR" dirty="0"/>
              <a:t> مهاجم</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25191" y="2649333"/>
            <a:ext cx="3334356" cy="22995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 name="Picture 4"/>
          <p:cNvPicPr>
            <a:picLocks noChangeAspect="1"/>
          </p:cNvPicPr>
          <p:nvPr/>
        </p:nvPicPr>
        <p:blipFill>
          <a:blip r:embed="rId3"/>
          <a:stretch>
            <a:fillRect/>
          </a:stretch>
        </p:blipFill>
        <p:spPr>
          <a:xfrm>
            <a:off x="5394064" y="2649333"/>
            <a:ext cx="1227199" cy="142175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6" name="Picture 5"/>
          <p:cNvPicPr>
            <a:picLocks noChangeAspect="1"/>
          </p:cNvPicPr>
          <p:nvPr/>
        </p:nvPicPr>
        <p:blipFill>
          <a:blip r:embed="rId4"/>
          <a:stretch>
            <a:fillRect/>
          </a:stretch>
        </p:blipFill>
        <p:spPr>
          <a:xfrm>
            <a:off x="4187000" y="3654713"/>
            <a:ext cx="1043966" cy="222885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159" y="2669416"/>
            <a:ext cx="3069977" cy="229951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546803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0" indent="-342900" algn="justLow" defTabSz="685800">
              <a:lnSpc>
                <a:spcPct val="100000"/>
              </a:lnSpc>
              <a:spcBef>
                <a:spcPts val="975"/>
              </a:spcBef>
              <a:defRPr/>
            </a:pPr>
            <a:r>
              <a:rPr lang="fa-IR" dirty="0">
                <a:solidFill>
                  <a:prstClr val="black"/>
                </a:solidFill>
              </a:rPr>
              <a:t>وجود منابع آب خانگی و </a:t>
            </a:r>
            <a:r>
              <a:rPr lang="fa-IR" dirty="0">
                <a:solidFill>
                  <a:srgbClr val="FF0000"/>
                </a:solidFill>
              </a:rPr>
              <a:t>عدم رعایت بهداشت </a:t>
            </a:r>
            <a:r>
              <a:rPr lang="fa-IR" dirty="0">
                <a:solidFill>
                  <a:prstClr val="black"/>
                </a:solidFill>
              </a:rPr>
              <a:t>این منابع</a:t>
            </a:r>
          </a:p>
          <a:p>
            <a:pPr marL="342900" lvl="0" indent="-342900" algn="justLow" defTabSz="685800">
              <a:lnSpc>
                <a:spcPct val="100000"/>
              </a:lnSpc>
              <a:spcBef>
                <a:spcPts val="975"/>
              </a:spcBef>
              <a:defRPr/>
            </a:pPr>
            <a:r>
              <a:rPr lang="fa-IR" dirty="0">
                <a:solidFill>
                  <a:srgbClr val="FF0000"/>
                </a:solidFill>
              </a:rPr>
              <a:t>عدم</a:t>
            </a:r>
            <a:r>
              <a:rPr lang="fa-IR" dirty="0"/>
              <a:t> وجود آب آشامیدنی </a:t>
            </a:r>
            <a:r>
              <a:rPr lang="fa-IR" dirty="0">
                <a:solidFill>
                  <a:srgbClr val="FF0000"/>
                </a:solidFill>
              </a:rPr>
              <a:t>لوله کشی </a:t>
            </a:r>
            <a:r>
              <a:rPr lang="fa-IR" dirty="0">
                <a:solidFill>
                  <a:prstClr val="black"/>
                </a:solidFill>
              </a:rPr>
              <a:t>در بعضی مناطق پر خطر</a:t>
            </a:r>
          </a:p>
          <a:p>
            <a:pPr marL="342900" lvl="0" indent="-342900" algn="justLow" defTabSz="685800">
              <a:lnSpc>
                <a:spcPct val="100000"/>
              </a:lnSpc>
              <a:spcBef>
                <a:spcPts val="975"/>
              </a:spcBef>
              <a:defRPr/>
            </a:pPr>
            <a:r>
              <a:rPr lang="fa-IR" dirty="0">
                <a:solidFill>
                  <a:srgbClr val="FF0000"/>
                </a:solidFill>
              </a:rPr>
              <a:t>طغیانهای بزرگ </a:t>
            </a:r>
            <a:r>
              <a:rPr lang="fa-IR" dirty="0">
                <a:solidFill>
                  <a:prstClr val="black"/>
                </a:solidFill>
              </a:rPr>
              <a:t>بیماری در کشورهای همسایه (</a:t>
            </a:r>
            <a:r>
              <a:rPr lang="fa-IR" dirty="0">
                <a:solidFill>
                  <a:srgbClr val="FF0000"/>
                </a:solidFill>
              </a:rPr>
              <a:t>امارات، پاکستان، افغانستان، عمان و عربستان</a:t>
            </a:r>
            <a:r>
              <a:rPr lang="fa-IR" dirty="0">
                <a:solidFill>
                  <a:prstClr val="black"/>
                </a:solidFill>
              </a:rPr>
              <a:t>)</a:t>
            </a:r>
            <a:endParaRPr lang="fa-IR" sz="1600" dirty="0">
              <a:solidFill>
                <a:prstClr val="black"/>
              </a:solidFill>
            </a:endParaRPr>
          </a:p>
          <a:p>
            <a:pPr marL="342900" lvl="0" indent="-342900" algn="justLow" defTabSz="685800">
              <a:lnSpc>
                <a:spcPct val="100000"/>
              </a:lnSpc>
              <a:spcBef>
                <a:spcPts val="975"/>
              </a:spcBef>
              <a:defRPr/>
            </a:pPr>
            <a:r>
              <a:rPr lang="fa-IR" dirty="0">
                <a:solidFill>
                  <a:prstClr val="black"/>
                </a:solidFill>
              </a:rPr>
              <a:t>گزارش موارد </a:t>
            </a:r>
            <a:r>
              <a:rPr lang="fa-IR" dirty="0">
                <a:solidFill>
                  <a:srgbClr val="FF0000"/>
                </a:solidFill>
              </a:rPr>
              <a:t>انتقال محلی </a:t>
            </a:r>
            <a:r>
              <a:rPr lang="fa-IR" dirty="0">
                <a:solidFill>
                  <a:prstClr val="black"/>
                </a:solidFill>
              </a:rPr>
              <a:t>بیماری دانگ شهرستان بندرلنگه </a:t>
            </a:r>
            <a:endParaRPr lang="en-US" dirty="0"/>
          </a:p>
        </p:txBody>
      </p:sp>
      <p:sp>
        <p:nvSpPr>
          <p:cNvPr id="3" name="Title 2"/>
          <p:cNvSpPr>
            <a:spLocks noGrp="1"/>
          </p:cNvSpPr>
          <p:nvPr>
            <p:ph type="title"/>
          </p:nvPr>
        </p:nvSpPr>
        <p:spPr/>
        <p:txBody>
          <a:bodyPr/>
          <a:lstStyle/>
          <a:p>
            <a:r>
              <a:rPr lang="fa-IR" dirty="0"/>
              <a:t>چالش ها </a:t>
            </a:r>
            <a:endParaRPr lang="en-US" dirty="0"/>
          </a:p>
        </p:txBody>
      </p:sp>
    </p:spTree>
    <p:extLst>
      <p:ext uri="{BB962C8B-B14F-4D97-AF65-F5344CB8AC3E}">
        <p14:creationId xmlns:p14="http://schemas.microsoft.com/office/powerpoint/2010/main" val="199557545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14400" y="2396320"/>
            <a:ext cx="10607039" cy="2607195"/>
          </a:xfrm>
        </p:spPr>
        <p:txBody>
          <a:bodyPr>
            <a:noAutofit/>
          </a:bodyPr>
          <a:lstStyle/>
          <a:p>
            <a:br>
              <a:rPr lang="fa-IR" sz="3600" dirty="0"/>
            </a:br>
            <a:r>
              <a:rPr lang="fa-IR" sz="5400" dirty="0"/>
              <a:t>انتظارات از دستگاه ها</a:t>
            </a:r>
            <a:br>
              <a:rPr lang="en-US" sz="3600" dirty="0"/>
            </a:br>
            <a:br>
              <a:rPr lang="en-US" sz="3600" dirty="0"/>
            </a:br>
            <a:r>
              <a:rPr lang="ar-SA" sz="3600" dirty="0">
                <a:solidFill>
                  <a:prstClr val="black"/>
                </a:solidFill>
                <a:cs typeface="B Titr" panose="00000700000000000000" pitchFamily="2" charset="-78"/>
              </a:rPr>
              <a:t> اقدامات مورد لزوم در </a:t>
            </a:r>
            <a:r>
              <a:rPr lang="fa-IR" sz="3600" dirty="0">
                <a:solidFill>
                  <a:prstClr val="black"/>
                </a:solidFill>
                <a:cs typeface="B Titr" panose="00000700000000000000" pitchFamily="2" charset="-78"/>
              </a:rPr>
              <a:t>مراحل</a:t>
            </a:r>
            <a:br>
              <a:rPr lang="fa-IR" sz="3600" dirty="0">
                <a:solidFill>
                  <a:prstClr val="black"/>
                </a:solidFill>
                <a:cs typeface="B Titr" panose="00000700000000000000" pitchFamily="2" charset="-78"/>
              </a:rPr>
            </a:br>
            <a:r>
              <a:rPr lang="ar-SA" sz="3600" dirty="0">
                <a:solidFill>
                  <a:prstClr val="black"/>
                </a:solidFill>
                <a:cs typeface="B Titr" panose="00000700000000000000" pitchFamily="2" charset="-78"/>
              </a:rPr>
              <a:t> </a:t>
            </a:r>
            <a:r>
              <a:rPr lang="ar-SA" sz="3600" dirty="0">
                <a:solidFill>
                  <a:schemeClr val="tx1"/>
                </a:solidFill>
                <a:cs typeface="B Titr" panose="00000700000000000000" pitchFamily="2" charset="-78"/>
              </a:rPr>
              <a:t>آمادگی </a:t>
            </a:r>
            <a:r>
              <a:rPr lang="ar-SA" sz="3600" dirty="0">
                <a:cs typeface="B Titr" panose="00000700000000000000" pitchFamily="2" charset="-78"/>
              </a:rPr>
              <a:t>و</a:t>
            </a:r>
            <a:r>
              <a:rPr lang="ar-SA" sz="3600" dirty="0">
                <a:solidFill>
                  <a:schemeClr val="tx1"/>
                </a:solidFill>
                <a:cs typeface="B Titr" panose="00000700000000000000" pitchFamily="2" charset="-78"/>
              </a:rPr>
              <a:t> پاسخ به طغیان</a:t>
            </a:r>
            <a:br>
              <a:rPr lang="en-US" sz="3600" dirty="0"/>
            </a:br>
            <a:endParaRPr lang="fa-IR" sz="3600" dirty="0"/>
          </a:p>
        </p:txBody>
      </p:sp>
    </p:spTree>
    <p:extLst>
      <p:ext uri="{BB962C8B-B14F-4D97-AF65-F5344CB8AC3E}">
        <p14:creationId xmlns:p14="http://schemas.microsoft.com/office/powerpoint/2010/main" val="284452269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0" name="Title 1"/>
          <p:cNvSpPr>
            <a:spLocks noGrp="1"/>
          </p:cNvSpPr>
          <p:nvPr>
            <p:ph type="title"/>
          </p:nvPr>
        </p:nvSpPr>
        <p:spPr>
          <a:xfrm>
            <a:off x="288758" y="253388"/>
            <a:ext cx="10010274" cy="1257778"/>
          </a:xfrm>
          <a:solidFill>
            <a:srgbClr val="92D050"/>
          </a:solidFill>
        </p:spPr>
        <p:txBody>
          <a:bodyPr>
            <a:normAutofit fontScale="90000"/>
          </a:bodyPr>
          <a:lstStyle/>
          <a:p>
            <a:pPr marL="342900" indent="-342900" algn="r" fontAlgn="base">
              <a:spcBef>
                <a:spcPts val="800"/>
              </a:spcBef>
              <a:spcAft>
                <a:spcPts val="200"/>
              </a:spcAft>
            </a:pPr>
            <a:br>
              <a:rPr lang="en-US" sz="3600" b="1" dirty="0">
                <a:latin typeface="Calibri" panose="020F0502020204030204" pitchFamily="34" charset="0"/>
                <a:ea typeface="Noto Sans Symbols"/>
                <a:cs typeface="B Titr" panose="00000700000000000000" pitchFamily="2" charset="-78"/>
              </a:rPr>
            </a:br>
            <a:r>
              <a:rPr lang="ar-SA" sz="3600" b="1" dirty="0">
                <a:latin typeface="Calibri" panose="020F0502020204030204" pitchFamily="34" charset="0"/>
                <a:ea typeface="Noto Sans Symbols"/>
                <a:cs typeface="B Titr" panose="00000700000000000000" pitchFamily="2" charset="-78"/>
              </a:rPr>
              <a:t>مرحله آمادگی</a:t>
            </a:r>
            <a:br>
              <a:rPr lang="fa-IR" b="1" dirty="0">
                <a:latin typeface="Calibri" panose="020F0502020204030204" pitchFamily="34" charset="0"/>
                <a:ea typeface="Noto Sans Symbols"/>
                <a:cs typeface="B Titr" panose="00000700000000000000" pitchFamily="2" charset="-78"/>
              </a:rPr>
            </a:br>
            <a:r>
              <a:rPr lang="fa-IR" sz="2200" b="1" dirty="0">
                <a:solidFill>
                  <a:schemeClr val="tx1"/>
                </a:solidFill>
                <a:latin typeface="Calibri" panose="020F0502020204030204" pitchFamily="34" charset="0"/>
                <a:ea typeface="Noto Sans Symbols"/>
                <a:cs typeface="B Titr" panose="00000700000000000000" pitchFamily="2" charset="-78"/>
              </a:rPr>
              <a:t>وظایف</a:t>
            </a:r>
            <a:r>
              <a:rPr lang="fa-IR" sz="4000" b="1" dirty="0">
                <a:solidFill>
                  <a:schemeClr val="tx1"/>
                </a:solidFill>
                <a:latin typeface="Calibri" panose="020F0502020204030204" pitchFamily="34" charset="0"/>
                <a:ea typeface="Noto Sans Symbols"/>
                <a:cs typeface="B Titr" panose="00000700000000000000" pitchFamily="2" charset="-78"/>
              </a:rPr>
              <a:t> </a:t>
            </a:r>
            <a:r>
              <a:rPr lang="fa-IR" sz="2200" b="1" dirty="0">
                <a:solidFill>
                  <a:schemeClr val="tx1"/>
                </a:solidFill>
                <a:latin typeface="Calibri" panose="020F0502020204030204" pitchFamily="34" charset="0"/>
                <a:ea typeface="Noto Sans Symbols"/>
                <a:cs typeface="B Titr" panose="00000700000000000000" pitchFamily="2" charset="-78"/>
              </a:rPr>
              <a:t>درون سازمانی</a:t>
            </a:r>
            <a:br>
              <a:rPr lang="en-US" b="1" dirty="0">
                <a:latin typeface="Noto Sans Symbols"/>
                <a:ea typeface="Noto Sans Symbols"/>
                <a:cs typeface="Noto Sans Symbols"/>
              </a:rPr>
            </a:br>
            <a:endParaRPr lang="en-US" dirty="0"/>
          </a:p>
        </p:txBody>
      </p:sp>
      <p:sp>
        <p:nvSpPr>
          <p:cNvPr id="1048731" name="Content Placeholder 2"/>
          <p:cNvSpPr>
            <a:spLocks noGrp="1"/>
          </p:cNvSpPr>
          <p:nvPr>
            <p:ph idx="1"/>
          </p:nvPr>
        </p:nvSpPr>
        <p:spPr>
          <a:xfrm>
            <a:off x="179942" y="1726894"/>
            <a:ext cx="11865166" cy="5616624"/>
          </a:xfrm>
        </p:spPr>
        <p:txBody>
          <a:bodyPr>
            <a:normAutofit/>
          </a:bodyPr>
          <a:lstStyle/>
          <a:p>
            <a:pPr lvl="0"/>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طراحی برنامه عملیاتی با دید </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سلامت واحد </a:t>
            </a:r>
            <a:endParaRPr lang="fa-IR" sz="3000" b="1" dirty="0">
              <a:solidFill>
                <a:srgbClr val="00B050"/>
              </a:solidFill>
              <a:latin typeface="Calibri" panose="020F0502020204030204" pitchFamily="34" charset="0"/>
              <a:ea typeface="Calibri" panose="020F0502020204030204" pitchFamily="34" charset="0"/>
              <a:cs typeface="B Nazanin" panose="00000400000000000000" pitchFamily="2" charset="-78"/>
            </a:endParaRPr>
          </a:p>
          <a:p>
            <a:pPr lvl="0" algn="just" fontAlgn="base">
              <a:lnSpc>
                <a:spcPct val="125000"/>
              </a:lnSpc>
            </a:pPr>
            <a:r>
              <a:rPr lang="fa-IR" dirty="0">
                <a:solidFill>
                  <a:srgbClr val="1F3864"/>
                </a:solidFill>
                <a:latin typeface="Calibri" panose="020F0502020204030204" pitchFamily="34" charset="0"/>
                <a:ea typeface="Calibri" panose="020F0502020204030204" pitchFamily="34" charset="0"/>
                <a:cs typeface="B Nazanin" panose="00000400000000000000" pitchFamily="2" charset="-78"/>
              </a:rPr>
              <a:t> </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ارزیابی خطر </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و تعیین نقاط پر خطر و نقشه پراکندگی زیستگاههای لاروی در حوزه تحت پوشش هر دانشگاه/دانشکده و شبکه های بهداشت و درمان و پیاده سازی </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نظام مراقبت</a:t>
            </a:r>
            <a:r>
              <a:rPr lang="ar-SA" sz="3000" b="1" dirty="0">
                <a:solidFill>
                  <a:srgbClr val="FF0000"/>
                </a:solidFill>
                <a:latin typeface="Calibri" panose="020F0502020204030204" pitchFamily="34" charset="0"/>
                <a:ea typeface="Calibri" panose="020F0502020204030204" pitchFamily="34" charset="0"/>
                <a:cs typeface="B Nazanin" panose="00000400000000000000" pitchFamily="2" charset="-78"/>
              </a:rPr>
              <a:t> </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تلفیقی</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 آئدس و بیماریهای منتقله از آن بر اساس نقشه خطر تهیه شده</a:t>
            </a:r>
            <a:endParaRPr lang="fa-IR" sz="3000" b="1" dirty="0">
              <a:solidFill>
                <a:srgbClr val="00B050"/>
              </a:solidFill>
              <a:latin typeface="Calibri" panose="020F0502020204030204" pitchFamily="34" charset="0"/>
              <a:ea typeface="Calibri" panose="020F0502020204030204" pitchFamily="34" charset="0"/>
              <a:cs typeface="B Nazanin" panose="00000400000000000000" pitchFamily="2" charset="-78"/>
            </a:endParaRPr>
          </a:p>
          <a:p>
            <a:pPr lvl="1" algn="just" fontAlgn="base">
              <a:lnSpc>
                <a:spcPct val="125000"/>
              </a:lnSpc>
            </a:pP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انجام </a:t>
            </a:r>
            <a:r>
              <a:rPr lang="ar-SA" sz="2400" b="1" dirty="0">
                <a:solidFill>
                  <a:srgbClr val="1F3864"/>
                </a:solidFill>
                <a:latin typeface="Calibri" panose="020F0502020204030204" pitchFamily="34" charset="0"/>
                <a:ea typeface="Calibri" panose="020F0502020204030204" pitchFamily="34" charset="0"/>
                <a:cs typeface="B Nazanin" panose="00000400000000000000" pitchFamily="2" charset="-78"/>
              </a:rPr>
              <a:t>مراقبت انسانی </a:t>
            </a: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و </a:t>
            </a:r>
            <a:r>
              <a:rPr lang="ar-SA" sz="2400" b="1" dirty="0">
                <a:solidFill>
                  <a:srgbClr val="1F3864"/>
                </a:solidFill>
                <a:latin typeface="Calibri" panose="020F0502020204030204" pitchFamily="34" charset="0"/>
                <a:ea typeface="Calibri" panose="020F0502020204030204" pitchFamily="34" charset="0"/>
                <a:cs typeface="B Nazanin" panose="00000400000000000000" pitchFamily="2" charset="-78"/>
              </a:rPr>
              <a:t>حشره شناسی </a:t>
            </a: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بر اساس </a:t>
            </a:r>
            <a:r>
              <a:rPr lang="ar-SA" sz="2400" b="1" dirty="0">
                <a:solidFill>
                  <a:schemeClr val="accent6">
                    <a:lumMod val="75000"/>
                  </a:schemeClr>
                </a:solidFill>
                <a:latin typeface="Calibri" panose="020F0502020204030204" pitchFamily="34" charset="0"/>
                <a:ea typeface="Calibri" panose="020F0502020204030204" pitchFamily="34" charset="0"/>
                <a:cs typeface="B Nazanin" panose="00000400000000000000" pitchFamily="2" charset="-78"/>
              </a:rPr>
              <a:t>برنامه عملیاتی </a:t>
            </a: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و </a:t>
            </a:r>
            <a:r>
              <a:rPr lang="ar-SA" b="1" dirty="0">
                <a:solidFill>
                  <a:schemeClr val="accent6">
                    <a:lumMod val="75000"/>
                  </a:schemeClr>
                </a:solidFill>
                <a:latin typeface="Calibri" panose="020F0502020204030204" pitchFamily="34" charset="0"/>
                <a:ea typeface="Calibri" panose="020F0502020204030204" pitchFamily="34" charset="0"/>
              </a:rPr>
              <a:t>سناریوها</a:t>
            </a: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ی مشخص شده بویژه در مبادی ورودی بر اساس قوانین بین المللی بهداشتی و پایش و ارزشیابی کلیه اجزا مدیریت برنامه و ارایه گزارش منظم به سطوح بالاتر و ارسال پسخوراند به سطوح مدیریتی و عملیاتی محیطی جهت اصلاح فرایندها</a:t>
            </a:r>
            <a:endParaRPr lang="en-US" sz="2400"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pPr marL="857250" lvl="2" indent="0">
              <a:buNone/>
            </a:pPr>
            <a:endParaRPr lang="fa-IR" b="1" dirty="0"/>
          </a:p>
          <a:p>
            <a:pPr marL="1200150" lvl="2" indent="-342900">
              <a:buFontTx/>
              <a:buChar char="-"/>
            </a:pPr>
            <a:endParaRPr lang="en-US" dirty="0"/>
          </a:p>
          <a:p>
            <a:pPr marL="857250" lvl="2" indent="0">
              <a:buNone/>
            </a:pPr>
            <a:endParaRPr lang="en-US" b="1" dirty="0">
              <a:solidFill>
                <a:srgbClr val="1F3864"/>
              </a:solidFill>
              <a:latin typeface="Calibri" panose="020F0502020204030204" pitchFamily="34" charset="0"/>
              <a:ea typeface="Calibri" panose="020F0502020204030204" pitchFamily="34" charset="0"/>
              <a:cs typeface="B Nazanin" panose="00000400000000000000" pitchFamily="2" charset="-78"/>
            </a:endParaRPr>
          </a:p>
        </p:txBody>
      </p:sp>
    </p:spTree>
    <p:extLst>
      <p:ext uri="{BB962C8B-B14F-4D97-AF65-F5344CB8AC3E}">
        <p14:creationId xmlns:p14="http://schemas.microsoft.com/office/powerpoint/2010/main" val="3401881357"/>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2" name="Content Placeholder 2"/>
          <p:cNvSpPr>
            <a:spLocks noGrp="1"/>
          </p:cNvSpPr>
          <p:nvPr>
            <p:ph idx="1"/>
          </p:nvPr>
        </p:nvSpPr>
        <p:spPr/>
        <p:txBody>
          <a:bodyPr/>
          <a:lstStyle/>
          <a:p>
            <a:pPr lvl="0"/>
            <a:endParaRPr lang="en-US" sz="3000" b="1" dirty="0">
              <a:solidFill>
                <a:srgbClr val="00B050"/>
              </a:solidFill>
              <a:latin typeface="Calibri" panose="020F0502020204030204" pitchFamily="34" charset="0"/>
              <a:ea typeface="Calibri" panose="020F0502020204030204" pitchFamily="34" charset="0"/>
              <a:cs typeface="B Nazanin" panose="00000400000000000000" pitchFamily="2" charset="-78"/>
            </a:endParaRPr>
          </a:p>
          <a:p>
            <a:pPr lvl="0"/>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آموزش</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 </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عموم مردم </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با توجه به سناریوهای سه گانه تعریف شده </a:t>
            </a:r>
            <a:r>
              <a:rPr lang="ar-SA" sz="3000" b="1" dirty="0">
                <a:solidFill>
                  <a:srgbClr val="1F3864"/>
                </a:solidFill>
                <a:ea typeface="Calibri" panose="020F0502020204030204" pitchFamily="34" charset="0"/>
                <a:cs typeface="B Nazanin" panose="00000400000000000000" pitchFamily="2" charset="-78"/>
              </a:rPr>
              <a:t>(</a:t>
            </a:r>
            <a:r>
              <a:rPr lang="ar-SA" sz="3000" b="1" dirty="0">
                <a:solidFill>
                  <a:srgbClr val="1F3864"/>
                </a:solidFill>
                <a:latin typeface="Calibri" panose="020F0502020204030204" pitchFamily="34" charset="0"/>
                <a:ea typeface="Calibri" panose="020F0502020204030204" pitchFamily="34" charset="0"/>
                <a:cs typeface="B Nazanin" panose="00000400000000000000" pitchFamily="2" charset="-78"/>
              </a:rPr>
              <a:t>با رعایت اصول آموزش و اطلاع رسانی و بسیج همگانی</a:t>
            </a:r>
            <a:r>
              <a:rPr lang="ar-SA" sz="3000" b="1" dirty="0">
                <a:solidFill>
                  <a:srgbClr val="1F3864"/>
                </a:solidFill>
                <a:ea typeface="Calibri" panose="020F0502020204030204" pitchFamily="34" charset="0"/>
                <a:cs typeface="B Nazanin" panose="00000400000000000000" pitchFamily="2" charset="-78"/>
              </a:rPr>
              <a:t>)</a:t>
            </a:r>
            <a:endParaRPr lang="fa-IR" b="1" dirty="0">
              <a:solidFill>
                <a:srgbClr val="1F3864"/>
              </a:solidFill>
              <a:ea typeface="Calibri" panose="020F0502020204030204" pitchFamily="34" charset="0"/>
              <a:cs typeface="B Nazanin" panose="00000400000000000000" pitchFamily="2" charset="-78"/>
            </a:endParaRPr>
          </a:p>
          <a:p>
            <a:pPr lvl="0" algn="just" fontAlgn="base">
              <a:lnSpc>
                <a:spcPct val="125000"/>
              </a:lnSpc>
            </a:pPr>
            <a:endParaRPr lang="en-US" sz="3000"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pPr marL="0" indent="0">
              <a:buNone/>
            </a:pPr>
            <a:endParaRPr lang="en-US" dirty="0"/>
          </a:p>
        </p:txBody>
      </p:sp>
      <p:sp>
        <p:nvSpPr>
          <p:cNvPr id="1048733" name="Title 1"/>
          <p:cNvSpPr txBox="1"/>
          <p:nvPr/>
        </p:nvSpPr>
        <p:spPr>
          <a:xfrm>
            <a:off x="295550" y="232839"/>
            <a:ext cx="10010274" cy="1257778"/>
          </a:xfrm>
          <a:prstGeom prst="round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Autofit/>
          </a:bodyPr>
          <a:lstStyle>
            <a:lvl1pPr marL="342900" indent="-342900" algn="r" rtl="1" fontAlgn="base">
              <a:lnSpc>
                <a:spcPct val="90000"/>
              </a:lnSpc>
              <a:spcBef>
                <a:spcPts val="800"/>
              </a:spcBef>
              <a:spcAft>
                <a:spcPts val="200"/>
              </a:spcAft>
              <a:buNone/>
              <a:defRPr sz="3600" b="1">
                <a:solidFill>
                  <a:schemeClr val="bg1"/>
                </a:solidFill>
                <a:effectLst/>
                <a:latin typeface="Calibri" panose="020F0502020204030204" pitchFamily="34" charset="0"/>
                <a:ea typeface="Noto Sans Symbols"/>
                <a:cs typeface="B Titr" panose="00000700000000000000" pitchFamily="2" charset="-78"/>
              </a:defRPr>
            </a:lvl1pPr>
          </a:lstStyle>
          <a:p>
            <a:pPr marL="342900" marR="0" lvl="0" indent="-342900" algn="r" defTabSz="914400" rtl="1" eaLnBrk="1" fontAlgn="base" latinLnBrk="0" hangingPunct="1">
              <a:lnSpc>
                <a:spcPct val="90000"/>
              </a:lnSpc>
              <a:spcBef>
                <a:spcPts val="800"/>
              </a:spcBef>
              <a:spcAft>
                <a:spcPts val="200"/>
              </a:spcAft>
              <a:buClrTx/>
              <a:buSzTx/>
              <a:buFontTx/>
              <a:buNone/>
              <a:tabLst/>
              <a:defRPr/>
            </a:pPr>
            <a:r>
              <a:rPr kumimoji="0" lang="ar-SA" sz="3200" b="1" i="0" u="none" strike="noStrike" kern="1200" cap="none" spc="0" normalizeH="0" baseline="0" noProof="0" dirty="0">
                <a:ln>
                  <a:noFill/>
                </a:ln>
                <a:solidFill>
                  <a:prstClr val="white"/>
                </a:solidFill>
                <a:effectLst/>
                <a:uLnTx/>
                <a:uFillTx/>
                <a:latin typeface="Calibri" panose="020F0502020204030204" pitchFamily="34" charset="0"/>
                <a:cs typeface="B Titr" panose="00000700000000000000" pitchFamily="2" charset="-78"/>
              </a:rPr>
              <a:t>مرحله آمادگی</a:t>
            </a:r>
            <a:endParaRPr kumimoji="0" lang="en-US" sz="3200" b="1" i="0" u="none" strike="noStrike" kern="1200" cap="none" spc="0" normalizeH="0" baseline="0" noProof="0" dirty="0">
              <a:ln>
                <a:noFill/>
              </a:ln>
              <a:solidFill>
                <a:prstClr val="white"/>
              </a:solidFill>
              <a:effectLst/>
              <a:uLnTx/>
              <a:uFillTx/>
              <a:latin typeface="Calibri" panose="020F0502020204030204" pitchFamily="34" charset="0"/>
              <a:cs typeface="B Titr" panose="00000700000000000000" pitchFamily="2" charset="-78"/>
            </a:endParaRPr>
          </a:p>
          <a:p>
            <a:pPr marL="342900" marR="0" lvl="0" indent="-342900" algn="r" defTabSz="914400" rtl="1" eaLnBrk="1" fontAlgn="base" latinLnBrk="0" hangingPunct="1">
              <a:lnSpc>
                <a:spcPct val="90000"/>
              </a:lnSpc>
              <a:spcBef>
                <a:spcPts val="800"/>
              </a:spcBef>
              <a:spcAft>
                <a:spcPts val="200"/>
              </a:spcAft>
              <a:buClrTx/>
              <a:buSzTx/>
              <a:buFontTx/>
              <a:buNone/>
              <a:tabLst/>
              <a:defRPr/>
            </a:pPr>
            <a:r>
              <a:rPr kumimoji="0" lang="fa-IR" sz="2000" b="1" i="0" u="none" strike="noStrike" kern="1200" cap="none" spc="0" normalizeH="0" baseline="0" noProof="0" dirty="0">
                <a:ln>
                  <a:noFill/>
                </a:ln>
                <a:solidFill>
                  <a:srgbClr val="000000"/>
                </a:solidFill>
                <a:effectLst/>
                <a:uLnTx/>
                <a:uFillTx/>
                <a:latin typeface="Calibri" panose="020F0502020204030204" pitchFamily="34" charset="0"/>
                <a:cs typeface="B Titr" panose="00000700000000000000" pitchFamily="2" charset="-78"/>
              </a:rPr>
              <a:t>وظایف درون سازمانی</a:t>
            </a:r>
            <a:br>
              <a:rPr kumimoji="0" lang="en-US" sz="2000" b="1" i="0" u="none" strike="noStrike" kern="1200" cap="none" spc="0" normalizeH="0" baseline="0" noProof="0" dirty="0">
                <a:ln>
                  <a:noFill/>
                </a:ln>
                <a:solidFill>
                  <a:prstClr val="white"/>
                </a:solidFill>
                <a:effectLst/>
                <a:uLnTx/>
                <a:uFillTx/>
                <a:latin typeface="Calibri" panose="020F0502020204030204" pitchFamily="34" charset="0"/>
                <a:cs typeface="B Titr" panose="00000700000000000000" pitchFamily="2" charset="-78"/>
              </a:rPr>
            </a:br>
            <a:endParaRPr kumimoji="0" lang="en-US" sz="2000" b="1" i="0" u="none" strike="noStrike" kern="1200" cap="none" spc="0" normalizeH="0" baseline="0" noProof="0" dirty="0">
              <a:ln>
                <a:noFill/>
              </a:ln>
              <a:solidFill>
                <a:prstClr val="white"/>
              </a:solidFill>
              <a:effectLst/>
              <a:uLnTx/>
              <a:uFillTx/>
              <a:latin typeface="Calibri" panose="020F0502020204030204" pitchFamily="34" charset="0"/>
              <a:cs typeface="B Titr" panose="00000700000000000000" pitchFamily="2" charset="-78"/>
            </a:endParaRPr>
          </a:p>
        </p:txBody>
      </p:sp>
    </p:spTree>
    <p:extLst>
      <p:ext uri="{BB962C8B-B14F-4D97-AF65-F5344CB8AC3E}">
        <p14:creationId xmlns:p14="http://schemas.microsoft.com/office/powerpoint/2010/main" val="4192390573"/>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4" name="Content Placeholder 2"/>
          <p:cNvSpPr>
            <a:spLocks noGrp="1"/>
          </p:cNvSpPr>
          <p:nvPr>
            <p:ph idx="1"/>
          </p:nvPr>
        </p:nvSpPr>
        <p:spPr>
          <a:xfrm>
            <a:off x="0" y="1892279"/>
            <a:ext cx="12192000" cy="4525963"/>
          </a:xfrm>
        </p:spPr>
        <p:txBody>
          <a:bodyPr>
            <a:normAutofit/>
          </a:bodyPr>
          <a:lstStyle/>
          <a:p>
            <a:pPr lvl="0" algn="just" fontAlgn="base">
              <a:lnSpc>
                <a:spcPct val="125000"/>
              </a:lnSpc>
            </a:pPr>
            <a:r>
              <a:rPr lang="ar-SA" sz="3000" dirty="0">
                <a:solidFill>
                  <a:srgbClr val="1F3864"/>
                </a:solidFill>
                <a:latin typeface="Calibri" panose="020F0502020204030204" pitchFamily="34" charset="0"/>
                <a:ea typeface="Noto Sans Symbols"/>
                <a:cs typeface="B Nazanin" panose="00000400000000000000" pitchFamily="2" charset="-78"/>
              </a:rPr>
              <a:t>تعیین نمودن </a:t>
            </a:r>
            <a:r>
              <a:rPr lang="ar-SA" sz="3000" b="1" dirty="0">
                <a:solidFill>
                  <a:srgbClr val="00B050"/>
                </a:solidFill>
                <a:latin typeface="Calibri" panose="020F0502020204030204" pitchFamily="34" charset="0"/>
                <a:ea typeface="Noto Sans Symbols"/>
                <a:cs typeface="B Nazanin" panose="00000400000000000000" pitchFamily="2" charset="-78"/>
              </a:rPr>
              <a:t>تیمهای واکنش سریع </a:t>
            </a:r>
            <a:r>
              <a:rPr lang="ar-SA" sz="3000" dirty="0">
                <a:solidFill>
                  <a:srgbClr val="1F3864"/>
                </a:solidFill>
                <a:latin typeface="Calibri" panose="020F0502020204030204" pitchFamily="34" charset="0"/>
                <a:ea typeface="Noto Sans Symbols"/>
                <a:cs typeface="B Nazanin" panose="00000400000000000000" pitchFamily="2" charset="-78"/>
              </a:rPr>
              <a:t>و مشخص نمودن اعضای این تیمها و جانشینان ایشان به همراه تجهیزات کامل کنترل ناقل </a:t>
            </a:r>
            <a:endParaRPr lang="en-US" sz="3000" dirty="0">
              <a:latin typeface="Noto Sans Symbols"/>
              <a:ea typeface="Noto Sans Symbols"/>
              <a:cs typeface="B Nazanin" panose="00000400000000000000" pitchFamily="2" charset="-78"/>
            </a:endParaRPr>
          </a:p>
          <a:p>
            <a:pPr marL="400050" lvl="1" indent="0" algn="just">
              <a:lnSpc>
                <a:spcPct val="125000"/>
              </a:lnSpc>
              <a:buNone/>
            </a:pPr>
            <a:r>
              <a:rPr lang="ar-SA" sz="2400" b="1" dirty="0">
                <a:solidFill>
                  <a:srgbClr val="1F3864"/>
                </a:solidFill>
                <a:latin typeface="Calibri" panose="020F0502020204030204" pitchFamily="34" charset="0"/>
                <a:ea typeface="Calibri" panose="020F0502020204030204" pitchFamily="34" charset="0"/>
                <a:cs typeface="B Nazanin" panose="00000400000000000000" pitchFamily="2" charset="-78"/>
              </a:rPr>
              <a:t>اعضای تیم واکنش سریع ناقل آئدس و بیماریهای منتقله:</a:t>
            </a:r>
            <a:endParaRPr lang="fa-IR" sz="2400" b="1"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pPr marL="400050" lvl="1" indent="0" algn="just">
              <a:lnSpc>
                <a:spcPct val="125000"/>
              </a:lnSpc>
              <a:buNone/>
            </a:pPr>
            <a:r>
              <a:rPr lang="ar-SA" sz="2400" b="1" dirty="0">
                <a:solidFill>
                  <a:srgbClr val="1F3864"/>
                </a:solidFill>
                <a:latin typeface="Calibri" panose="020F0502020204030204" pitchFamily="34" charset="0"/>
                <a:ea typeface="Calibri" panose="020F0502020204030204" pitchFamily="34" charset="0"/>
                <a:cs typeface="B Nazanin" panose="00000400000000000000" pitchFamily="2" charset="-78"/>
              </a:rPr>
              <a:t> </a:t>
            </a:r>
            <a:r>
              <a:rPr lang="ar-SA" sz="2400" b="1" dirty="0">
                <a:latin typeface="Calibri" panose="020F0502020204030204" pitchFamily="34" charset="0"/>
                <a:ea typeface="Calibri" panose="020F0502020204030204" pitchFamily="34" charset="0"/>
                <a:cs typeface="B Nazanin" panose="00000400000000000000" pitchFamily="2" charset="-78"/>
              </a:rPr>
              <a:t>در ستاد معاونت بهداشتی دانشگاه/دانشکده/شبکه بهداشت و درمان </a:t>
            </a:r>
            <a:r>
              <a:rPr lang="ar-SA" sz="2400" dirty="0">
                <a:latin typeface="Calibri" panose="020F0502020204030204" pitchFamily="34" charset="0"/>
                <a:ea typeface="Calibri" panose="020F0502020204030204" pitchFamily="34" charset="0"/>
                <a:cs typeface="B Nazanin" panose="00000400000000000000" pitchFamily="2" charset="-78"/>
              </a:rPr>
              <a:t>با حضور معاون بهداشتی، معاونین فنی و اجرایی، مدیران پیشگیری/روسای گروه/کارشناس مسئول بیماریها/ بیماریهای واگیر، سلامت محیط و کار، آموزش سلامت و گسترش شبکه،</a:t>
            </a:r>
            <a:r>
              <a:rPr lang="fa-IR" sz="2400" dirty="0">
                <a:latin typeface="Calibri" panose="020F0502020204030204" pitchFamily="34" charset="0"/>
                <a:ea typeface="Calibri" panose="020F0502020204030204" pitchFamily="34" charset="0"/>
                <a:cs typeface="B Nazanin" panose="00000400000000000000" pitchFamily="2" charset="-78"/>
              </a:rPr>
              <a:t> </a:t>
            </a:r>
            <a:r>
              <a:rPr lang="fa-IR" sz="2400" b="1" dirty="0">
                <a:solidFill>
                  <a:srgbClr val="FF0000"/>
                </a:solidFill>
                <a:latin typeface="Calibri" panose="020F0502020204030204" pitchFamily="34" charset="0"/>
                <a:ea typeface="Calibri" panose="020F0502020204030204" pitchFamily="34" charset="0"/>
                <a:cs typeface="B Nazanin" panose="00000400000000000000" pitchFamily="2" charset="-78"/>
              </a:rPr>
              <a:t>مدیریت خطر و بلایا</a:t>
            </a:r>
            <a:r>
              <a:rPr lang="fa-IR" sz="2400" dirty="0">
                <a:latin typeface="Calibri" panose="020F0502020204030204" pitchFamily="34" charset="0"/>
                <a:ea typeface="Calibri" panose="020F0502020204030204" pitchFamily="34" charset="0"/>
                <a:cs typeface="B Nazanin" panose="00000400000000000000" pitchFamily="2" charset="-78"/>
              </a:rPr>
              <a:t>،</a:t>
            </a:r>
            <a:r>
              <a:rPr lang="ar-SA" sz="2400" dirty="0">
                <a:latin typeface="Calibri" panose="020F0502020204030204" pitchFamily="34" charset="0"/>
                <a:ea typeface="Calibri" panose="020F0502020204030204" pitchFamily="34" charset="0"/>
                <a:cs typeface="B Nazanin" panose="00000400000000000000" pitchFamily="2" charset="-78"/>
              </a:rPr>
              <a:t> حشره شناس و یک نفر اپیدمیولوژیست، متخصص بیماریهای عفونی/پزشک عمومی، (ترجیحا با مدرک </a:t>
            </a:r>
            <a:r>
              <a:rPr lang="en-US" sz="2400" dirty="0">
                <a:latin typeface="Calibri" panose="020F0502020204030204" pitchFamily="34" charset="0"/>
                <a:ea typeface="Calibri" panose="020F0502020204030204" pitchFamily="34" charset="0"/>
                <a:cs typeface="B Nazanin" panose="00000400000000000000" pitchFamily="2" charset="-78"/>
              </a:rPr>
              <a:t>MPH</a:t>
            </a:r>
            <a:r>
              <a:rPr lang="ar-SA" sz="2400" dirty="0">
                <a:latin typeface="Calibri" panose="020F0502020204030204" pitchFamily="34" charset="0"/>
                <a:ea typeface="Calibri" panose="020F0502020204030204" pitchFamily="34" charset="0"/>
                <a:cs typeface="B Nazanin" panose="00000400000000000000" pitchFamily="2" charset="-78"/>
              </a:rPr>
              <a:t>)</a:t>
            </a:r>
            <a:r>
              <a:rPr lang="ar-SA" sz="1400" dirty="0">
                <a:latin typeface="Calibri" panose="020F0502020204030204" pitchFamily="34" charset="0"/>
                <a:ea typeface="Calibri" panose="020F0502020204030204" pitchFamily="34" charset="0"/>
              </a:rPr>
              <a:t> </a:t>
            </a:r>
            <a:r>
              <a:rPr lang="fa-IR" dirty="0">
                <a:latin typeface="Calibri" panose="020F0502020204030204" pitchFamily="34" charset="0"/>
                <a:ea typeface="Calibri" panose="020F0502020204030204" pitchFamily="34" charset="0"/>
              </a:rPr>
              <a:t>که</a:t>
            </a:r>
            <a:r>
              <a:rPr lang="fa-IR" sz="1400" dirty="0">
                <a:latin typeface="Calibri" panose="020F0502020204030204" pitchFamily="34" charset="0"/>
                <a:ea typeface="Calibri" panose="020F0502020204030204" pitchFamily="34" charset="0"/>
              </a:rPr>
              <a:t> </a:t>
            </a:r>
            <a:r>
              <a:rPr lang="ar-SA" dirty="0">
                <a:latin typeface="Calibri" panose="020F0502020204030204" pitchFamily="34" charset="0"/>
                <a:ea typeface="Calibri" panose="020F0502020204030204" pitchFamily="34" charset="0"/>
              </a:rPr>
              <a:t>به عنوان </a:t>
            </a:r>
            <a:r>
              <a:rPr lang="ar-SA" b="1" dirty="0">
                <a:solidFill>
                  <a:srgbClr val="FF0000"/>
                </a:solidFill>
                <a:latin typeface="Calibri" panose="020F0502020204030204" pitchFamily="34" charset="0"/>
                <a:ea typeface="Calibri" panose="020F0502020204030204" pitchFamily="34" charset="0"/>
              </a:rPr>
              <a:t>اعضای ثابت</a:t>
            </a:r>
            <a:r>
              <a:rPr lang="fa-IR" b="1" dirty="0">
                <a:solidFill>
                  <a:srgbClr val="FF0000"/>
                </a:solidFill>
                <a:latin typeface="Calibri" panose="020F0502020204030204" pitchFamily="34" charset="0"/>
                <a:ea typeface="Calibri" panose="020F0502020204030204" pitchFamily="34" charset="0"/>
              </a:rPr>
              <a:t> </a:t>
            </a:r>
            <a:r>
              <a:rPr lang="fa-IR" dirty="0">
                <a:latin typeface="Calibri" panose="020F0502020204030204" pitchFamily="34" charset="0"/>
                <a:ea typeface="Calibri" panose="020F0502020204030204" pitchFamily="34" charset="0"/>
              </a:rPr>
              <a:t>خواهند بود.</a:t>
            </a:r>
            <a:endParaRPr lang="en-US" dirty="0">
              <a:latin typeface="Calibri" panose="020F0502020204030204" pitchFamily="34" charset="0"/>
              <a:ea typeface="Calibri" panose="020F0502020204030204" pitchFamily="34" charset="0"/>
            </a:endParaRPr>
          </a:p>
        </p:txBody>
      </p:sp>
      <p:sp>
        <p:nvSpPr>
          <p:cNvPr id="1048735" name="Title 1"/>
          <p:cNvSpPr>
            <a:spLocks noGrp="1"/>
          </p:cNvSpPr>
          <p:nvPr>
            <p:ph type="title"/>
          </p:nvPr>
        </p:nvSpPr>
        <p:spPr>
          <a:xfrm>
            <a:off x="288758" y="224513"/>
            <a:ext cx="10010274" cy="1257778"/>
          </a:xfr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rmAutofit fontScale="90000"/>
          </a:bodyPr>
          <a:lstStyle/>
          <a:p>
            <a:pPr marL="342900" indent="-342900" algn="r" fontAlgn="base">
              <a:spcBef>
                <a:spcPts val="800"/>
              </a:spcBef>
              <a:spcAft>
                <a:spcPts val="200"/>
              </a:spcAft>
            </a:pPr>
            <a:br>
              <a:rPr lang="en-US" sz="3600" dirty="0">
                <a:latin typeface="Calibri" panose="020F0502020204030204" pitchFamily="34" charset="0"/>
                <a:ea typeface="Noto Sans Symbols"/>
                <a:cs typeface="B Titr" panose="00000700000000000000" pitchFamily="2" charset="-78"/>
              </a:rPr>
            </a:br>
            <a:r>
              <a:rPr lang="ar-SA" sz="3600" dirty="0">
                <a:latin typeface="Calibri" panose="020F0502020204030204" pitchFamily="34" charset="0"/>
                <a:ea typeface="Noto Sans Symbols"/>
                <a:cs typeface="B Titr" panose="00000700000000000000" pitchFamily="2" charset="-78"/>
              </a:rPr>
              <a:t>مرحله آمادگی</a:t>
            </a:r>
            <a:br>
              <a:rPr lang="en-US" sz="3600" dirty="0">
                <a:latin typeface="Calibri" panose="020F0502020204030204" pitchFamily="34" charset="0"/>
                <a:ea typeface="Noto Sans Symbols"/>
                <a:cs typeface="B Titr" panose="00000700000000000000" pitchFamily="2" charset="-78"/>
              </a:rPr>
            </a:br>
            <a:br>
              <a:rPr lang="fa-IR" sz="3600" dirty="0">
                <a:latin typeface="Calibri" panose="020F0502020204030204" pitchFamily="34" charset="0"/>
                <a:ea typeface="Noto Sans Symbols"/>
                <a:cs typeface="B Titr" panose="00000700000000000000" pitchFamily="2" charset="-78"/>
              </a:rPr>
            </a:br>
            <a:r>
              <a:rPr lang="fa-IR" sz="2200" dirty="0">
                <a:solidFill>
                  <a:schemeClr val="tx1"/>
                </a:solidFill>
                <a:latin typeface="Calibri" panose="020F0502020204030204" pitchFamily="34" charset="0"/>
                <a:ea typeface="Noto Sans Symbols"/>
                <a:cs typeface="B Titr" panose="00000700000000000000" pitchFamily="2" charset="-78"/>
              </a:rPr>
              <a:t>وظایف درون سازمانی</a:t>
            </a:r>
            <a:br>
              <a:rPr lang="en-US" sz="3600" dirty="0">
                <a:latin typeface="Calibri" panose="020F0502020204030204" pitchFamily="34" charset="0"/>
                <a:ea typeface="Noto Sans Symbols"/>
                <a:cs typeface="B Titr" panose="00000700000000000000" pitchFamily="2" charset="-78"/>
              </a:rPr>
            </a:br>
            <a:endParaRPr lang="en-US" sz="3600" dirty="0">
              <a:latin typeface="Calibri" panose="020F0502020204030204" pitchFamily="34" charset="0"/>
              <a:ea typeface="Noto Sans Symbols"/>
              <a:cs typeface="B Titr" panose="00000700000000000000" pitchFamily="2" charset="-78"/>
            </a:endParaRPr>
          </a:p>
        </p:txBody>
      </p:sp>
    </p:spTree>
    <p:extLst>
      <p:ext uri="{BB962C8B-B14F-4D97-AF65-F5344CB8AC3E}">
        <p14:creationId xmlns:p14="http://schemas.microsoft.com/office/powerpoint/2010/main" val="1015857338"/>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6" name="Content Placeholder 2"/>
          <p:cNvSpPr>
            <a:spLocks noGrp="1"/>
          </p:cNvSpPr>
          <p:nvPr>
            <p:ph idx="1"/>
          </p:nvPr>
        </p:nvSpPr>
        <p:spPr/>
        <p:txBody>
          <a:bodyPr/>
          <a:lstStyle/>
          <a:p>
            <a:pPr lvl="0" algn="just" fontAlgn="base">
              <a:lnSpc>
                <a:spcPct val="125000"/>
              </a:lnSpc>
            </a:pP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آماده سازی </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اقلام لجستیکی مانند تجهیزات و اقلام کنترل ناقل و تشخیص بیماری</a:t>
            </a:r>
            <a:endParaRPr lang="en-US" sz="3000"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pPr lvl="0" algn="just" fontAlgn="base">
              <a:lnSpc>
                <a:spcPct val="125000"/>
              </a:lnSpc>
            </a:pP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 </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تعیین </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تیم کنترل ناقل</a:t>
            </a:r>
            <a:endParaRPr lang="en-US" sz="3000" b="1" dirty="0">
              <a:solidFill>
                <a:srgbClr val="00B050"/>
              </a:solidFill>
              <a:latin typeface="Calibri" panose="020F0502020204030204" pitchFamily="34" charset="0"/>
              <a:ea typeface="Calibri" panose="020F0502020204030204" pitchFamily="34" charset="0"/>
              <a:cs typeface="B Nazanin" panose="00000400000000000000" pitchFamily="2" charset="-78"/>
            </a:endParaRPr>
          </a:p>
          <a:p>
            <a:pPr lvl="0" algn="just" fontAlgn="base">
              <a:lnSpc>
                <a:spcPct val="125000"/>
              </a:lnSpc>
            </a:pP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انجام </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تمرین</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 و طراحی </a:t>
            </a:r>
            <a:r>
              <a:rPr lang="fa-IR" sz="3000" b="1" dirty="0" err="1">
                <a:solidFill>
                  <a:srgbClr val="00B050"/>
                </a:solidFill>
                <a:latin typeface="Calibri" panose="020F0502020204030204" pitchFamily="34" charset="0"/>
                <a:ea typeface="Calibri" panose="020F0502020204030204" pitchFamily="34" charset="0"/>
                <a:cs typeface="B Nazanin" panose="00000400000000000000" pitchFamily="2" charset="-78"/>
              </a:rPr>
              <a:t>تمرینهای</a:t>
            </a:r>
            <a:r>
              <a:rPr lang="ar-SA" sz="3000" b="1" dirty="0">
                <a:solidFill>
                  <a:srgbClr val="00B050"/>
                </a:solidFill>
                <a:latin typeface="Calibri" panose="020F0502020204030204" pitchFamily="34" charset="0"/>
                <a:ea typeface="Calibri" panose="020F0502020204030204" pitchFamily="34" charset="0"/>
                <a:cs typeface="B Nazanin" panose="00000400000000000000" pitchFamily="2" charset="-78"/>
              </a:rPr>
              <a:t> دوره ای </a:t>
            </a:r>
            <a:r>
              <a:rPr lang="ar-SA" sz="3000" dirty="0">
                <a:solidFill>
                  <a:srgbClr val="1F3864"/>
                </a:solidFill>
                <a:latin typeface="Calibri" panose="020F0502020204030204" pitchFamily="34" charset="0"/>
                <a:ea typeface="Calibri" panose="020F0502020204030204" pitchFamily="34" charset="0"/>
                <a:cs typeface="B Nazanin" panose="00000400000000000000" pitchFamily="2" charset="-78"/>
              </a:rPr>
              <a:t>جهت برطرف نمودن نواقص احتمالی در عملکرد تیمهای واکنش سریع و فرایندهای مربوطه</a:t>
            </a:r>
            <a:endParaRPr lang="fa-IR" sz="3000"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pPr lvl="0" algn="just" fontAlgn="base">
              <a:lnSpc>
                <a:spcPct val="125000"/>
              </a:lnSpc>
            </a:pPr>
            <a:endParaRPr lang="en-US" sz="3000"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endParaRPr lang="en-US" dirty="0"/>
          </a:p>
        </p:txBody>
      </p:sp>
      <p:sp>
        <p:nvSpPr>
          <p:cNvPr id="1048737" name="Title 1"/>
          <p:cNvSpPr txBox="1"/>
          <p:nvPr/>
        </p:nvSpPr>
        <p:spPr>
          <a:xfrm>
            <a:off x="288758" y="224513"/>
            <a:ext cx="10010274" cy="1257778"/>
          </a:xfrm>
          <a:prstGeom prst="roundRect">
            <a:avLst/>
          </a:prstGeom>
          <a:solidFill>
            <a:srgbClr val="92D050"/>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Autofit/>
          </a:bodyPr>
          <a:lstStyle>
            <a:lvl1pPr algn="ctr" defTabSz="914400" rtl="1" eaLnBrk="1" latinLnBrk="0" hangingPunct="1">
              <a:lnSpc>
                <a:spcPct val="90000"/>
              </a:lnSpc>
              <a:spcBef>
                <a:spcPct val="0"/>
              </a:spcBef>
              <a:buNone/>
              <a:defRPr sz="4400" b="1" kern="1200">
                <a:solidFill>
                  <a:schemeClr val="bg1"/>
                </a:solidFill>
                <a:effectLst/>
                <a:latin typeface="+mj-lt"/>
                <a:ea typeface="+mj-ea"/>
                <a:cs typeface="B Nazanin" panose="00000400000000000000" pitchFamily="2" charset="-78"/>
              </a:defRPr>
            </a:lvl1pPr>
          </a:lstStyle>
          <a:p>
            <a:pPr marL="0" marR="0" lvl="0" indent="0" algn="r" defTabSz="914400" rtl="1" eaLnBrk="1" fontAlgn="base" latinLnBrk="0" hangingPunct="1">
              <a:lnSpc>
                <a:spcPct val="90000"/>
              </a:lnSpc>
              <a:spcBef>
                <a:spcPts val="800"/>
              </a:spcBef>
              <a:spcAft>
                <a:spcPts val="200"/>
              </a:spcAft>
              <a:buClrTx/>
              <a:buSzTx/>
              <a:buFontTx/>
              <a:buNone/>
              <a:tabLst/>
              <a:defRPr/>
            </a:pPr>
            <a:br>
              <a:rPr kumimoji="0" lang="en-US" sz="2800" b="1" i="0" u="none" strike="noStrike" kern="1200" cap="none" spc="0" normalizeH="0" baseline="0" noProof="0" dirty="0">
                <a:ln>
                  <a:noFill/>
                </a:ln>
                <a:solidFill>
                  <a:prstClr val="white"/>
                </a:solidFill>
                <a:effectLst/>
                <a:uLnTx/>
                <a:uFillTx/>
                <a:latin typeface="Calibri" panose="020F0502020204030204" pitchFamily="34" charset="0"/>
                <a:ea typeface="Noto Sans Symbols"/>
                <a:cs typeface="B Titr" panose="00000700000000000000" pitchFamily="2" charset="-78"/>
              </a:rPr>
            </a:br>
            <a:r>
              <a:rPr kumimoji="0" lang="ar-SA" sz="3200" b="1" i="0" u="none" strike="noStrike" kern="1200" cap="none" spc="0" normalizeH="0" baseline="0" noProof="0" dirty="0">
                <a:ln>
                  <a:noFill/>
                </a:ln>
                <a:solidFill>
                  <a:prstClr val="white"/>
                </a:solidFill>
                <a:effectLst/>
                <a:uLnTx/>
                <a:uFillTx/>
                <a:latin typeface="Calibri" panose="020F0502020204030204" pitchFamily="34" charset="0"/>
                <a:ea typeface="Noto Sans Symbols"/>
                <a:cs typeface="B Titr" panose="00000700000000000000" pitchFamily="2" charset="-78"/>
              </a:rPr>
              <a:t>مرحله آمادگی</a:t>
            </a:r>
            <a:endParaRPr kumimoji="0" lang="en-US" sz="3200" b="1" i="0" u="none" strike="noStrike" kern="1200" cap="none" spc="0" normalizeH="0" baseline="0" noProof="0" dirty="0">
              <a:ln>
                <a:noFill/>
              </a:ln>
              <a:solidFill>
                <a:prstClr val="white"/>
              </a:solidFill>
              <a:effectLst/>
              <a:uLnTx/>
              <a:uFillTx/>
              <a:latin typeface="Calibri" panose="020F0502020204030204" pitchFamily="34" charset="0"/>
              <a:ea typeface="Noto Sans Symbols"/>
              <a:cs typeface="B Titr" panose="00000700000000000000" pitchFamily="2" charset="-78"/>
            </a:endParaRPr>
          </a:p>
          <a:p>
            <a:pPr marL="342900" marR="0" lvl="0" indent="-342900" algn="r" defTabSz="914400" rtl="1" eaLnBrk="1" fontAlgn="base" latinLnBrk="0" hangingPunct="1">
              <a:lnSpc>
                <a:spcPct val="90000"/>
              </a:lnSpc>
              <a:spcBef>
                <a:spcPts val="800"/>
              </a:spcBef>
              <a:spcAft>
                <a:spcPts val="200"/>
              </a:spcAft>
              <a:buClrTx/>
              <a:buSzTx/>
              <a:buFontTx/>
              <a:buNone/>
              <a:tabLst/>
              <a:defRPr/>
            </a:pPr>
            <a:r>
              <a:rPr kumimoji="0" lang="fa-IR" sz="2000" b="1" i="0" u="none" strike="noStrike" kern="1200" cap="none" spc="0" normalizeH="0" baseline="0" noProof="0" dirty="0">
                <a:ln>
                  <a:noFill/>
                </a:ln>
                <a:solidFill>
                  <a:srgbClr val="000000"/>
                </a:solidFill>
                <a:effectLst/>
                <a:uLnTx/>
                <a:uFillTx/>
                <a:latin typeface="Calibri" panose="020F0502020204030204" pitchFamily="34" charset="0"/>
                <a:ea typeface="Noto Sans Symbols"/>
                <a:cs typeface="B Titr" panose="00000700000000000000" pitchFamily="2" charset="-78"/>
              </a:rPr>
              <a:t>وظایف درون سازمانی</a:t>
            </a:r>
            <a:br>
              <a:rPr kumimoji="0" lang="en-US" sz="3200" b="1" i="0" u="none" strike="noStrike" kern="1200" cap="none" spc="0" normalizeH="0" baseline="0" noProof="0" dirty="0">
                <a:ln>
                  <a:noFill/>
                </a:ln>
                <a:solidFill>
                  <a:prstClr val="white"/>
                </a:solidFill>
                <a:effectLst/>
                <a:uLnTx/>
                <a:uFillTx/>
                <a:latin typeface="Noto Sans Symbols"/>
                <a:ea typeface="Noto Sans Symbols"/>
                <a:cs typeface="Noto Sans Symbols"/>
              </a:rPr>
            </a:br>
            <a:endParaRPr kumimoji="0" lang="en-US" sz="3200" b="1" i="0" u="none" strike="noStrike" kern="1200" cap="none" spc="0" normalizeH="0" baseline="0" noProof="0" dirty="0">
              <a:ln>
                <a:noFill/>
              </a:ln>
              <a:solidFill>
                <a:prstClr val="white"/>
              </a:solidFill>
              <a:effectLst/>
              <a:uLnTx/>
              <a:uFillTx/>
              <a:latin typeface="Calibri Light" panose="020F0302020204030204"/>
              <a:ea typeface="+mj-ea"/>
              <a:cs typeface="B Nazanin" panose="00000400000000000000" pitchFamily="2" charset="-78"/>
            </a:endParaRPr>
          </a:p>
        </p:txBody>
      </p:sp>
    </p:spTree>
    <p:extLst>
      <p:ext uri="{BB962C8B-B14F-4D97-AF65-F5344CB8AC3E}">
        <p14:creationId xmlns:p14="http://schemas.microsoft.com/office/powerpoint/2010/main" val="349195407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8" name="Content Placeholder 2"/>
          <p:cNvSpPr>
            <a:spLocks noGrp="1"/>
          </p:cNvSpPr>
          <p:nvPr>
            <p:ph idx="1"/>
          </p:nvPr>
        </p:nvSpPr>
        <p:spPr>
          <a:xfrm>
            <a:off x="532482" y="1164250"/>
            <a:ext cx="10972800" cy="5257799"/>
          </a:xfrm>
        </p:spPr>
        <p:txBody>
          <a:bodyPr>
            <a:normAutofit/>
          </a:bodyPr>
          <a:lstStyle/>
          <a:p>
            <a:pPr lvl="0" algn="just" fontAlgn="base">
              <a:lnSpc>
                <a:spcPct val="125000"/>
              </a:lnSpc>
              <a:buFont typeface="Arial" panose="020B0604020202090204" pitchFamily="34" charset="0"/>
              <a:buChar char="▪"/>
            </a:pPr>
            <a:endParaRPr lang="en-US" sz="2000" dirty="0">
              <a:latin typeface="Noto Sans Symbols"/>
              <a:ea typeface="Noto Sans Symbols"/>
              <a:cs typeface="B Nazanin" panose="00000400000000000000" pitchFamily="2" charset="-78"/>
            </a:endParaRPr>
          </a:p>
          <a:p>
            <a:pPr lvl="0" algn="just" fontAlgn="base">
              <a:lnSpc>
                <a:spcPct val="125000"/>
              </a:lnSpc>
            </a:pPr>
            <a:r>
              <a:rPr lang="ar-SA" sz="2400" b="1" dirty="0">
                <a:solidFill>
                  <a:srgbClr val="00B050"/>
                </a:solidFill>
                <a:latin typeface="Calibri" panose="020F0502020204030204" pitchFamily="34" charset="0"/>
                <a:ea typeface="Calibri" panose="020F0502020204030204" pitchFamily="34" charset="0"/>
                <a:cs typeface="B Nazanin" panose="00000400000000000000" pitchFamily="2" charset="-78"/>
              </a:rPr>
              <a:t>آموزش</a:t>
            </a: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 منظم و مدون استاندارد به </a:t>
            </a:r>
            <a:r>
              <a:rPr lang="ar-SA" sz="2400" b="1" dirty="0">
                <a:solidFill>
                  <a:srgbClr val="00B050"/>
                </a:solidFill>
                <a:latin typeface="Calibri" panose="020F0502020204030204" pitchFamily="34" charset="0"/>
                <a:ea typeface="Calibri" panose="020F0502020204030204" pitchFamily="34" charset="0"/>
                <a:cs typeface="B Nazanin" panose="00000400000000000000" pitchFamily="2" charset="-78"/>
              </a:rPr>
              <a:t>پرسنل</a:t>
            </a: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 بهداشت و درمان در بخش دولتی،</a:t>
            </a:r>
            <a:r>
              <a:rPr lang="fa-IR" sz="2400" dirty="0">
                <a:solidFill>
                  <a:srgbClr val="1F3864"/>
                </a:solidFill>
                <a:latin typeface="Calibri" panose="020F0502020204030204" pitchFamily="34" charset="0"/>
                <a:ea typeface="Calibri" panose="020F0502020204030204" pitchFamily="34" charset="0"/>
                <a:cs typeface="B Nazanin" panose="00000400000000000000" pitchFamily="2" charset="-78"/>
              </a:rPr>
              <a:t> </a:t>
            </a:r>
            <a:r>
              <a:rPr lang="ar-SA" sz="2400" dirty="0">
                <a:solidFill>
                  <a:srgbClr val="1F3864"/>
                </a:solidFill>
                <a:latin typeface="Calibri" panose="020F0502020204030204" pitchFamily="34" charset="0"/>
                <a:ea typeface="Calibri" panose="020F0502020204030204" pitchFamily="34" charset="0"/>
                <a:cs typeface="B Nazanin" panose="00000400000000000000" pitchFamily="2" charset="-78"/>
              </a:rPr>
              <a:t>خصوصی و</a:t>
            </a:r>
            <a:r>
              <a:rPr lang="ar-SA" sz="2400" dirty="0">
                <a:solidFill>
                  <a:srgbClr val="1F3864"/>
                </a:solidFill>
                <a:latin typeface="Calibri" panose="020F0502020204030204" pitchFamily="34" charset="0"/>
                <a:ea typeface="Noto Sans Symbols"/>
                <a:cs typeface="B Nazanin" panose="00000400000000000000" pitchFamily="2" charset="-78"/>
              </a:rPr>
              <a:t> نظامی بر اساس دستورالعملهای ابلاغی و پایش و ارزشیابی آن</a:t>
            </a:r>
            <a:endParaRPr lang="fa-IR" sz="2400" dirty="0">
              <a:solidFill>
                <a:srgbClr val="1F3864"/>
              </a:solidFill>
              <a:latin typeface="Calibri" panose="020F0502020204030204" pitchFamily="34" charset="0"/>
              <a:ea typeface="Noto Sans Symbols"/>
              <a:cs typeface="B Nazanin" panose="00000400000000000000" pitchFamily="2" charset="-78"/>
            </a:endParaRPr>
          </a:p>
          <a:p>
            <a:pPr lvl="0" algn="just">
              <a:lnSpc>
                <a:spcPct val="115000"/>
              </a:lnSpc>
            </a:pPr>
            <a:endParaRPr lang="en-US" sz="3000"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pPr lvl="0" algn="just" fontAlgn="base">
              <a:lnSpc>
                <a:spcPct val="125000"/>
              </a:lnSpc>
            </a:pPr>
            <a:endParaRPr lang="fa-IR" sz="2900" b="1" dirty="0">
              <a:solidFill>
                <a:srgbClr val="00B050"/>
              </a:solidFill>
              <a:latin typeface="Calibri" panose="020F0502020204030204" pitchFamily="34" charset="0"/>
              <a:ea typeface="Calibri" panose="020F0502020204030204" pitchFamily="34" charset="0"/>
              <a:cs typeface="B Nazanin" panose="00000400000000000000" pitchFamily="2" charset="-78"/>
            </a:endParaRPr>
          </a:p>
        </p:txBody>
      </p:sp>
      <p:sp>
        <p:nvSpPr>
          <p:cNvPr id="1048739" name="Title 1"/>
          <p:cNvSpPr>
            <a:spLocks noGrp="1"/>
          </p:cNvSpPr>
          <p:nvPr>
            <p:ph type="title"/>
          </p:nvPr>
        </p:nvSpPr>
        <p:spPr>
          <a:xfrm>
            <a:off x="288758" y="77118"/>
            <a:ext cx="10010274" cy="1257778"/>
          </a:xfrm>
          <a:solidFill>
            <a:srgbClr val="92D050"/>
          </a:solidFill>
        </p:spPr>
        <p:txBody>
          <a:bodyPr>
            <a:normAutofit fontScale="90000"/>
          </a:bodyPr>
          <a:lstStyle/>
          <a:p>
            <a:pPr marL="342900" indent="-342900" algn="r" fontAlgn="base">
              <a:spcBef>
                <a:spcPts val="800"/>
              </a:spcBef>
              <a:spcAft>
                <a:spcPts val="200"/>
              </a:spcAft>
            </a:pPr>
            <a:br>
              <a:rPr lang="en-US" sz="3600" b="1" dirty="0">
                <a:latin typeface="Calibri" panose="020F0502020204030204" pitchFamily="34" charset="0"/>
                <a:ea typeface="Noto Sans Symbols"/>
                <a:cs typeface="B Titr" panose="00000700000000000000" pitchFamily="2" charset="-78"/>
              </a:rPr>
            </a:br>
            <a:r>
              <a:rPr lang="ar-SA" sz="3600" b="1" dirty="0">
                <a:latin typeface="Calibri" panose="020F0502020204030204" pitchFamily="34" charset="0"/>
                <a:ea typeface="Noto Sans Symbols"/>
                <a:cs typeface="B Titr" panose="00000700000000000000" pitchFamily="2" charset="-78"/>
              </a:rPr>
              <a:t>مرحله آمادگی</a:t>
            </a:r>
            <a:br>
              <a:rPr lang="fa-IR" b="1" dirty="0">
                <a:latin typeface="Calibri" panose="020F0502020204030204" pitchFamily="34" charset="0"/>
                <a:ea typeface="Noto Sans Symbols"/>
                <a:cs typeface="B Titr" panose="00000700000000000000" pitchFamily="2" charset="-78"/>
              </a:rPr>
            </a:br>
            <a:r>
              <a:rPr lang="fa-IR" sz="2200" b="1" dirty="0">
                <a:solidFill>
                  <a:schemeClr val="tx1"/>
                </a:solidFill>
                <a:latin typeface="Calibri" panose="020F0502020204030204" pitchFamily="34" charset="0"/>
                <a:ea typeface="Noto Sans Symbols"/>
                <a:cs typeface="B Titr" panose="00000700000000000000" pitchFamily="2" charset="-78"/>
              </a:rPr>
              <a:t>وظایف</a:t>
            </a:r>
            <a:r>
              <a:rPr lang="fa-IR" sz="4000" b="1" dirty="0">
                <a:solidFill>
                  <a:schemeClr val="tx1"/>
                </a:solidFill>
                <a:latin typeface="Calibri" panose="020F0502020204030204" pitchFamily="34" charset="0"/>
                <a:ea typeface="Noto Sans Symbols"/>
                <a:cs typeface="B Titr" panose="00000700000000000000" pitchFamily="2" charset="-78"/>
              </a:rPr>
              <a:t> </a:t>
            </a:r>
            <a:r>
              <a:rPr lang="fa-IR" sz="2200" b="1" dirty="0">
                <a:solidFill>
                  <a:schemeClr val="tx1"/>
                </a:solidFill>
                <a:latin typeface="Calibri" panose="020F0502020204030204" pitchFamily="34" charset="0"/>
                <a:ea typeface="Noto Sans Symbols"/>
                <a:cs typeface="B Titr" panose="00000700000000000000" pitchFamily="2" charset="-78"/>
              </a:rPr>
              <a:t>درون سازمانی</a:t>
            </a:r>
            <a:br>
              <a:rPr lang="en-US" b="1" dirty="0">
                <a:latin typeface="Noto Sans Symbols"/>
                <a:ea typeface="Noto Sans Symbols"/>
                <a:cs typeface="Noto Sans Symbols"/>
              </a:rPr>
            </a:br>
            <a:endParaRPr lang="en-US" dirty="0"/>
          </a:p>
        </p:txBody>
      </p:sp>
      <p:pic>
        <p:nvPicPr>
          <p:cNvPr id="2" name="Picture 1"/>
          <p:cNvPicPr>
            <a:picLocks noChangeAspect="1"/>
          </p:cNvPicPr>
          <p:nvPr/>
        </p:nvPicPr>
        <p:blipFill>
          <a:blip r:embed="rId2"/>
          <a:stretch>
            <a:fillRect/>
          </a:stretch>
        </p:blipFill>
        <p:spPr>
          <a:xfrm>
            <a:off x="6384642" y="2829580"/>
            <a:ext cx="5120640" cy="3711327"/>
          </a:xfrm>
          <a:prstGeom prst="rect">
            <a:avLst/>
          </a:prstGeom>
        </p:spPr>
      </p:pic>
      <p:pic>
        <p:nvPicPr>
          <p:cNvPr id="3" name="Picture 2"/>
          <p:cNvPicPr>
            <a:picLocks noChangeAspect="1"/>
          </p:cNvPicPr>
          <p:nvPr/>
        </p:nvPicPr>
        <p:blipFill>
          <a:blip r:embed="rId3"/>
          <a:stretch>
            <a:fillRect/>
          </a:stretch>
        </p:blipFill>
        <p:spPr>
          <a:xfrm>
            <a:off x="447120" y="3057424"/>
            <a:ext cx="5240501" cy="3043884"/>
          </a:xfrm>
          <a:prstGeom prst="rect">
            <a:avLst/>
          </a:prstGeom>
        </p:spPr>
      </p:pic>
    </p:spTree>
    <p:extLst>
      <p:ext uri="{BB962C8B-B14F-4D97-AF65-F5344CB8AC3E}">
        <p14:creationId xmlns:p14="http://schemas.microsoft.com/office/powerpoint/2010/main" val="338754537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738" name="Content Placeholder 2"/>
          <p:cNvSpPr>
            <a:spLocks noGrp="1"/>
          </p:cNvSpPr>
          <p:nvPr>
            <p:ph idx="1"/>
          </p:nvPr>
        </p:nvSpPr>
        <p:spPr>
          <a:xfrm>
            <a:off x="532482" y="1164250"/>
            <a:ext cx="10972800" cy="5257799"/>
          </a:xfrm>
        </p:spPr>
        <p:txBody>
          <a:bodyPr>
            <a:normAutofit/>
          </a:bodyPr>
          <a:lstStyle/>
          <a:p>
            <a:pPr lvl="0" algn="just" fontAlgn="base">
              <a:lnSpc>
                <a:spcPct val="125000"/>
              </a:lnSpc>
              <a:buFont typeface="Arial" panose="020B0604020202090204" pitchFamily="34" charset="0"/>
              <a:buChar char="▪"/>
            </a:pPr>
            <a:endParaRPr lang="en-US" sz="2000" dirty="0">
              <a:latin typeface="Noto Sans Symbols"/>
              <a:ea typeface="Noto Sans Symbols"/>
              <a:cs typeface="B Nazanin" panose="00000400000000000000" pitchFamily="2" charset="-78"/>
            </a:endParaRPr>
          </a:p>
          <a:p>
            <a:pPr marL="0" indent="0">
              <a:buNone/>
            </a:pPr>
            <a:r>
              <a:rPr lang="fa-IR" sz="3200" b="1" dirty="0">
                <a:solidFill>
                  <a:srgbClr val="FF0000"/>
                </a:solidFill>
              </a:rPr>
              <a:t>نظام تشخیص سندرمیک بیماری های منتقله توسط پشه آئدس مهاجم </a:t>
            </a:r>
          </a:p>
          <a:p>
            <a:r>
              <a:rPr lang="fa-IR" sz="3200" dirty="0"/>
              <a:t>تب طول کشیده (2 روز) </a:t>
            </a:r>
            <a:endParaRPr lang="en-US" sz="3200" dirty="0"/>
          </a:p>
          <a:p>
            <a:pPr lvl="0"/>
            <a:r>
              <a:rPr lang="fa-IR" sz="3200" dirty="0"/>
              <a:t>تب و راش حاد ماکولو پاپولر</a:t>
            </a:r>
            <a:endParaRPr lang="en-US" sz="3200" dirty="0"/>
          </a:p>
          <a:p>
            <a:pPr lvl="0"/>
            <a:r>
              <a:rPr lang="fa-IR" sz="3200" dirty="0"/>
              <a:t>سندرم شبه آنفلوانزا </a:t>
            </a:r>
            <a:endParaRPr lang="en-US" sz="3200" dirty="0"/>
          </a:p>
          <a:p>
            <a:pPr lvl="0"/>
            <a:r>
              <a:rPr lang="fa-IR" sz="3200" dirty="0"/>
              <a:t>تب و خونریزی (دیررس و نشانه دانگ شدید)</a:t>
            </a:r>
            <a:endParaRPr lang="en-US" sz="3200" dirty="0"/>
          </a:p>
          <a:p>
            <a:pPr lvl="0"/>
            <a:r>
              <a:rPr lang="fa-IR" sz="3200" dirty="0"/>
              <a:t>تب و علایم نورولوژیک (دیررس و نشانه دانگ شدید) و  چیکونگونیا مزمن</a:t>
            </a:r>
            <a:endParaRPr lang="en-US" sz="3200" dirty="0"/>
          </a:p>
          <a:p>
            <a:pPr lvl="0"/>
            <a:r>
              <a:rPr lang="fa-IR" sz="3200" dirty="0"/>
              <a:t>سندرم شوک عفونی (دیررس و نشانه دانگ شدید)</a:t>
            </a:r>
            <a:endParaRPr lang="en-US" sz="3200" dirty="0"/>
          </a:p>
          <a:p>
            <a:pPr lvl="0" algn="just">
              <a:lnSpc>
                <a:spcPct val="115000"/>
              </a:lnSpc>
            </a:pPr>
            <a:endParaRPr lang="en-US" sz="3000" dirty="0">
              <a:solidFill>
                <a:srgbClr val="1F3864"/>
              </a:solidFill>
              <a:latin typeface="Calibri" panose="020F0502020204030204" pitchFamily="34" charset="0"/>
              <a:ea typeface="Calibri" panose="020F0502020204030204" pitchFamily="34" charset="0"/>
              <a:cs typeface="B Nazanin" panose="00000400000000000000" pitchFamily="2" charset="-78"/>
            </a:endParaRPr>
          </a:p>
          <a:p>
            <a:pPr lvl="0" algn="just" fontAlgn="base">
              <a:lnSpc>
                <a:spcPct val="125000"/>
              </a:lnSpc>
            </a:pPr>
            <a:endParaRPr lang="fa-IR" sz="2900" b="1" dirty="0">
              <a:solidFill>
                <a:srgbClr val="00B050"/>
              </a:solidFill>
              <a:latin typeface="Calibri" panose="020F0502020204030204" pitchFamily="34" charset="0"/>
              <a:ea typeface="Calibri" panose="020F0502020204030204" pitchFamily="34" charset="0"/>
              <a:cs typeface="B Nazanin" panose="00000400000000000000" pitchFamily="2" charset="-78"/>
            </a:endParaRPr>
          </a:p>
        </p:txBody>
      </p:sp>
      <p:sp>
        <p:nvSpPr>
          <p:cNvPr id="1048739" name="Title 1"/>
          <p:cNvSpPr>
            <a:spLocks noGrp="1"/>
          </p:cNvSpPr>
          <p:nvPr>
            <p:ph type="title"/>
          </p:nvPr>
        </p:nvSpPr>
        <p:spPr>
          <a:xfrm>
            <a:off x="288758" y="77118"/>
            <a:ext cx="10010274" cy="1257778"/>
          </a:xfrm>
          <a:solidFill>
            <a:srgbClr val="92D050"/>
          </a:solidFill>
        </p:spPr>
        <p:txBody>
          <a:bodyPr>
            <a:normAutofit fontScale="90000"/>
          </a:bodyPr>
          <a:lstStyle/>
          <a:p>
            <a:pPr marL="342900" indent="-342900" algn="r" fontAlgn="base">
              <a:spcBef>
                <a:spcPts val="800"/>
              </a:spcBef>
              <a:spcAft>
                <a:spcPts val="200"/>
              </a:spcAft>
            </a:pPr>
            <a:br>
              <a:rPr lang="en-US" sz="3600" b="1" dirty="0">
                <a:latin typeface="Calibri" panose="020F0502020204030204" pitchFamily="34" charset="0"/>
                <a:ea typeface="Noto Sans Symbols"/>
                <a:cs typeface="B Titr" panose="00000700000000000000" pitchFamily="2" charset="-78"/>
              </a:rPr>
            </a:br>
            <a:r>
              <a:rPr lang="ar-SA" sz="3600" b="1" dirty="0">
                <a:latin typeface="Calibri" panose="020F0502020204030204" pitchFamily="34" charset="0"/>
                <a:ea typeface="Noto Sans Symbols"/>
                <a:cs typeface="B Titr" panose="00000700000000000000" pitchFamily="2" charset="-78"/>
              </a:rPr>
              <a:t>مرحله آمادگی</a:t>
            </a:r>
            <a:br>
              <a:rPr lang="fa-IR" b="1" dirty="0">
                <a:latin typeface="Calibri" panose="020F0502020204030204" pitchFamily="34" charset="0"/>
                <a:ea typeface="Noto Sans Symbols"/>
                <a:cs typeface="B Titr" panose="00000700000000000000" pitchFamily="2" charset="-78"/>
              </a:rPr>
            </a:br>
            <a:r>
              <a:rPr lang="fa-IR" sz="2200" b="1" dirty="0">
                <a:solidFill>
                  <a:schemeClr val="tx1"/>
                </a:solidFill>
                <a:latin typeface="Calibri" panose="020F0502020204030204" pitchFamily="34" charset="0"/>
                <a:ea typeface="Noto Sans Symbols"/>
                <a:cs typeface="B Titr" panose="00000700000000000000" pitchFamily="2" charset="-78"/>
              </a:rPr>
              <a:t>وظایف</a:t>
            </a:r>
            <a:r>
              <a:rPr lang="fa-IR" sz="4000" b="1" dirty="0">
                <a:solidFill>
                  <a:schemeClr val="tx1"/>
                </a:solidFill>
                <a:latin typeface="Calibri" panose="020F0502020204030204" pitchFamily="34" charset="0"/>
                <a:ea typeface="Noto Sans Symbols"/>
                <a:cs typeface="B Titr" panose="00000700000000000000" pitchFamily="2" charset="-78"/>
              </a:rPr>
              <a:t> </a:t>
            </a:r>
            <a:r>
              <a:rPr lang="fa-IR" sz="2200" b="1" dirty="0">
                <a:solidFill>
                  <a:schemeClr val="tx1"/>
                </a:solidFill>
                <a:latin typeface="Calibri" panose="020F0502020204030204" pitchFamily="34" charset="0"/>
                <a:ea typeface="Noto Sans Symbols"/>
                <a:cs typeface="B Titr" panose="00000700000000000000" pitchFamily="2" charset="-78"/>
              </a:rPr>
              <a:t>درون سازمانی</a:t>
            </a:r>
            <a:br>
              <a:rPr lang="en-US" b="1" dirty="0">
                <a:latin typeface="Noto Sans Symbols"/>
                <a:ea typeface="Noto Sans Symbols"/>
                <a:cs typeface="Noto Sans Symbols"/>
              </a:rPr>
            </a:br>
            <a:endParaRPr lang="en-US" dirty="0"/>
          </a:p>
        </p:txBody>
      </p:sp>
    </p:spTree>
    <p:extLst>
      <p:ext uri="{BB962C8B-B14F-4D97-AF65-F5344CB8AC3E}">
        <p14:creationId xmlns:p14="http://schemas.microsoft.com/office/powerpoint/2010/main" val="95020122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a:xfrm>
            <a:off x="6632824" y="1722883"/>
            <a:ext cx="5181600" cy="4351338"/>
          </a:xfrm>
          <a:solidFill>
            <a:schemeClr val="accent1">
              <a:lumMod val="40000"/>
              <a:lumOff val="60000"/>
            </a:schemeClr>
          </a:solidFill>
        </p:spPr>
        <p:txBody>
          <a:bodyPr/>
          <a:lstStyle/>
          <a:p>
            <a:pPr marL="0" indent="0">
              <a:buNone/>
            </a:pPr>
            <a:r>
              <a:rPr lang="fa-IR" dirty="0"/>
              <a:t>•دور ماندن از نیش پشه آئدس</a:t>
            </a:r>
          </a:p>
          <a:p>
            <a:pPr marL="0" indent="0">
              <a:buNone/>
            </a:pPr>
            <a:r>
              <a:rPr lang="fa-IR" dirty="0"/>
              <a:t>•پوشیدن لباسهای بلند، سفید و گشاد</a:t>
            </a:r>
          </a:p>
          <a:p>
            <a:pPr marL="0" indent="0">
              <a:buNone/>
            </a:pPr>
            <a:r>
              <a:rPr lang="fa-IR" dirty="0"/>
              <a:t>•استفاده از توری آغشته به حشره کش</a:t>
            </a:r>
          </a:p>
          <a:p>
            <a:pPr marL="0" indent="0">
              <a:buNone/>
            </a:pPr>
            <a:r>
              <a:rPr lang="fa-IR" dirty="0"/>
              <a:t>•استراحت زیر پشه بند زمانی که بیمار هستید</a:t>
            </a:r>
          </a:p>
          <a:p>
            <a:pPr marL="0" indent="0">
              <a:buNone/>
            </a:pPr>
            <a:r>
              <a:rPr lang="fa-IR" dirty="0"/>
              <a:t>•استفاده از حشره کشهای خانگی</a:t>
            </a:r>
          </a:p>
          <a:p>
            <a:pPr marL="0" indent="0">
              <a:buNone/>
            </a:pPr>
            <a:r>
              <a:rPr lang="fa-IR" dirty="0"/>
              <a:t>• استفاده از دور کننده های حشرات</a:t>
            </a:r>
            <a:endParaRPr lang="en-US" dirty="0"/>
          </a:p>
        </p:txBody>
      </p:sp>
      <p:sp>
        <p:nvSpPr>
          <p:cNvPr id="3" name="Content Placeholder 2"/>
          <p:cNvSpPr>
            <a:spLocks noGrp="1"/>
          </p:cNvSpPr>
          <p:nvPr>
            <p:ph sz="half" idx="2"/>
          </p:nvPr>
        </p:nvSpPr>
        <p:spPr>
          <a:xfrm>
            <a:off x="726897" y="1722883"/>
            <a:ext cx="5653354" cy="4351338"/>
          </a:xfrm>
          <a:solidFill>
            <a:schemeClr val="accent3">
              <a:lumMod val="20000"/>
              <a:lumOff val="80000"/>
            </a:schemeClr>
          </a:solidFill>
        </p:spPr>
        <p:txBody>
          <a:bodyPr/>
          <a:lstStyle/>
          <a:p>
            <a:pPr marL="0" indent="0">
              <a:buNone/>
            </a:pPr>
            <a:r>
              <a:rPr lang="fa-IR" dirty="0"/>
              <a:t>•دور کننده ها باید حاوی مواد مؤثره زیر باشند:</a:t>
            </a:r>
          </a:p>
          <a:p>
            <a:pPr marL="0" indent="0" algn="l" rtl="0">
              <a:buNone/>
            </a:pPr>
            <a:r>
              <a:rPr lang="fa-IR" dirty="0"/>
              <a:t>• </a:t>
            </a:r>
            <a:r>
              <a:rPr lang="en-US" dirty="0"/>
              <a:t>DEET</a:t>
            </a:r>
          </a:p>
          <a:p>
            <a:pPr marL="0" indent="0" algn="l" rtl="0">
              <a:buNone/>
            </a:pPr>
            <a:r>
              <a:rPr lang="en-US" dirty="0"/>
              <a:t>• </a:t>
            </a:r>
            <a:r>
              <a:rPr lang="en-US" dirty="0" err="1"/>
              <a:t>Icaridin</a:t>
            </a:r>
            <a:r>
              <a:rPr lang="en-US" dirty="0"/>
              <a:t> of Bayer, also known as KBR3023, with WHO quality standard</a:t>
            </a:r>
          </a:p>
          <a:p>
            <a:pPr marL="0" indent="0" algn="l" rtl="0">
              <a:buNone/>
            </a:pPr>
            <a:r>
              <a:rPr lang="en-US" dirty="0"/>
              <a:t>• IR3535 of Merck Germany</a:t>
            </a:r>
          </a:p>
        </p:txBody>
      </p:sp>
      <p:sp>
        <p:nvSpPr>
          <p:cNvPr id="4" name="Title 3"/>
          <p:cNvSpPr>
            <a:spLocks noGrp="1"/>
          </p:cNvSpPr>
          <p:nvPr>
            <p:ph type="title"/>
          </p:nvPr>
        </p:nvSpPr>
        <p:spPr/>
        <p:txBody>
          <a:bodyPr>
            <a:normAutofit fontScale="90000"/>
          </a:bodyPr>
          <a:lstStyle/>
          <a:p>
            <a:br>
              <a:rPr lang="fa-IR" dirty="0"/>
            </a:br>
            <a:r>
              <a:rPr lang="fa-IR" dirty="0"/>
              <a:t>خود مراقبتی</a:t>
            </a:r>
            <a:r>
              <a:rPr lang="en-US" dirty="0"/>
              <a:t> </a:t>
            </a:r>
            <a:r>
              <a:rPr lang="fa-IR" dirty="0"/>
              <a:t>و محافظت فردی</a:t>
            </a:r>
            <a:br>
              <a:rPr lang="fa-IR" dirty="0"/>
            </a:br>
            <a:endParaRPr lang="en-US" dirty="0"/>
          </a:p>
        </p:txBody>
      </p:sp>
    </p:spTree>
    <p:extLst>
      <p:ext uri="{BB962C8B-B14F-4D97-AF65-F5344CB8AC3E}">
        <p14:creationId xmlns:p14="http://schemas.microsoft.com/office/powerpoint/2010/main" val="2819667258"/>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30761" y="2720956"/>
            <a:ext cx="10515600" cy="3725169"/>
          </a:xfrm>
        </p:spPr>
        <p:txBody>
          <a:bodyPr>
            <a:normAutofit/>
          </a:bodyPr>
          <a:lstStyle/>
          <a:p>
            <a:pPr marL="0" indent="0" algn="ctr">
              <a:buNone/>
            </a:pPr>
            <a:r>
              <a:rPr lang="fa-IR" sz="4800" dirty="0">
                <a:cs typeface="B Titr" panose="00000700000000000000" pitchFamily="2" charset="-78"/>
              </a:rPr>
              <a:t> </a:t>
            </a:r>
            <a:r>
              <a:rPr lang="fa-IR" sz="4800" dirty="0">
                <a:solidFill>
                  <a:srgbClr val="C00000"/>
                </a:solidFill>
                <a:cs typeface="B Titr" panose="00000700000000000000" pitchFamily="2" charset="-78"/>
              </a:rPr>
              <a:t>روش های کنترل ناقلین</a:t>
            </a:r>
          </a:p>
          <a:p>
            <a:pPr marL="0" indent="0" algn="ctr">
              <a:buNone/>
            </a:pPr>
            <a:r>
              <a:rPr lang="fa-IR" sz="4800" dirty="0">
                <a:solidFill>
                  <a:srgbClr val="C00000"/>
                </a:solidFill>
                <a:cs typeface="B Titr" panose="00000700000000000000" pitchFamily="2" charset="-78"/>
              </a:rPr>
              <a:t> و بهسازی محیط</a:t>
            </a:r>
          </a:p>
          <a:p>
            <a:pPr marL="0" indent="0" algn="ctr">
              <a:buNone/>
            </a:pPr>
            <a:r>
              <a:rPr lang="fa-IR" sz="4800" dirty="0">
                <a:cs typeface="B Titr" panose="00000700000000000000" pitchFamily="2" charset="-78"/>
              </a:rPr>
              <a:t> </a:t>
            </a:r>
            <a:endParaRPr lang="en-US" sz="4800" dirty="0">
              <a:cs typeface="B Titr" panose="00000700000000000000" pitchFamily="2" charset="-78"/>
            </a:endParaRPr>
          </a:p>
        </p:txBody>
      </p:sp>
      <p:pic>
        <p:nvPicPr>
          <p:cNvPr id="4" name="Content Placeholder 3"/>
          <p:cNvPicPr>
            <a:picLocks noChangeAspect="1"/>
          </p:cNvPicPr>
          <p:nvPr/>
        </p:nvPicPr>
        <p:blipFill rotWithShape="1">
          <a:blip r:embed="rId2"/>
          <a:srcRect l="53106" t="33222" r="19437" b="23566"/>
          <a:stretch/>
        </p:blipFill>
        <p:spPr>
          <a:xfrm>
            <a:off x="703813" y="273730"/>
            <a:ext cx="2285118" cy="2021984"/>
          </a:xfrm>
          <a:prstGeom prst="ellipse">
            <a:avLst/>
          </a:prstGeom>
          <a:ln>
            <a:noFill/>
          </a:ln>
          <a:effectLst>
            <a:softEdge rad="112500"/>
          </a:effectLst>
        </p:spPr>
      </p:pic>
      <p:sp>
        <p:nvSpPr>
          <p:cNvPr id="2" name="AutoShape 2" descr="Just tip it. Prevent Aedes mosquitoes from breeding by …"/>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AutoShape 4" descr="Just tip it. Prevent Aedes mosquitoes from breeding by clearing stagnant water in your home. Protect your family from dengue fever."/>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6" name="Picture 5"/>
          <p:cNvPicPr>
            <a:picLocks noChangeAspect="1"/>
          </p:cNvPicPr>
          <p:nvPr/>
        </p:nvPicPr>
        <p:blipFill rotWithShape="1">
          <a:blip r:embed="rId3"/>
          <a:srcRect l="22054" t="12279" r="48449" b="18706"/>
          <a:stretch/>
        </p:blipFill>
        <p:spPr>
          <a:xfrm>
            <a:off x="155575" y="2295714"/>
            <a:ext cx="3381595" cy="4448274"/>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21100777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b="1" dirty="0">
                <a:ln w="22225">
                  <a:solidFill>
                    <a:schemeClr val="accent2"/>
                  </a:solidFill>
                  <a:prstDash val="solid"/>
                </a:ln>
                <a:solidFill>
                  <a:schemeClr val="tx1"/>
                </a:solidFill>
              </a:rPr>
              <a:t>اروپا:</a:t>
            </a:r>
          </a:p>
          <a:p>
            <a:r>
              <a:rPr lang="fa-IR" b="1" dirty="0">
                <a:ln w="22225">
                  <a:solidFill>
                    <a:schemeClr val="accent2"/>
                  </a:solidFill>
                  <a:prstDash val="solid"/>
                </a:ln>
                <a:solidFill>
                  <a:schemeClr val="tx1"/>
                </a:solidFill>
              </a:rPr>
              <a:t>اسپانیا</a:t>
            </a:r>
          </a:p>
          <a:p>
            <a:r>
              <a:rPr lang="fa-IR" b="1" dirty="0">
                <a:ln w="22225">
                  <a:solidFill>
                    <a:schemeClr val="accent2"/>
                  </a:solidFill>
                  <a:prstDash val="solid"/>
                </a:ln>
                <a:solidFill>
                  <a:schemeClr val="tx1"/>
                </a:solidFill>
              </a:rPr>
              <a:t>ایتالیا</a:t>
            </a:r>
          </a:p>
          <a:p>
            <a:endParaRPr lang="en-US" b="1" dirty="0">
              <a:ln w="22225">
                <a:solidFill>
                  <a:schemeClr val="accent2"/>
                </a:solidFill>
                <a:prstDash val="solid"/>
              </a:ln>
              <a:solidFill>
                <a:schemeClr val="tx1"/>
              </a:solidFill>
            </a:endParaRPr>
          </a:p>
        </p:txBody>
      </p:sp>
      <p:sp>
        <p:nvSpPr>
          <p:cNvPr id="3" name="Title 2"/>
          <p:cNvSpPr>
            <a:spLocks noGrp="1"/>
          </p:cNvSpPr>
          <p:nvPr>
            <p:ph type="title"/>
          </p:nvPr>
        </p:nvSpPr>
        <p:spPr/>
        <p:txBody>
          <a:bodyPr>
            <a:normAutofit/>
          </a:bodyPr>
          <a:lstStyle/>
          <a:p>
            <a:r>
              <a:rPr lang="fa-IR" sz="3600" dirty="0">
                <a:solidFill>
                  <a:srgbClr val="222222"/>
                </a:solidFill>
                <a:effectLst>
                  <a:outerShdw blurRad="38100" dist="38100" dir="2700000" algn="tl">
                    <a:srgbClr val="000000">
                      <a:alpha val="43137"/>
                    </a:srgbClr>
                  </a:outerShdw>
                </a:effectLst>
                <a:latin typeface="Lora"/>
              </a:rPr>
              <a:t>انتشار پشه از طریق حمل و نقل</a:t>
            </a:r>
            <a:r>
              <a:rPr lang="en-US" sz="3600" dirty="0">
                <a:solidFill>
                  <a:srgbClr val="222222"/>
                </a:solidFill>
                <a:effectLst>
                  <a:outerShdw blurRad="38100" dist="38100" dir="2700000" algn="tl">
                    <a:srgbClr val="000000">
                      <a:alpha val="43137"/>
                    </a:srgbClr>
                  </a:outerShdw>
                </a:effectLst>
                <a:latin typeface="Lora"/>
              </a:rPr>
              <a:t>:</a:t>
            </a:r>
            <a:r>
              <a:rPr lang="fa-IR" sz="3600" dirty="0">
                <a:solidFill>
                  <a:srgbClr val="222222"/>
                </a:solidFill>
                <a:effectLst>
                  <a:outerShdw blurRad="38100" dist="38100" dir="2700000" algn="tl">
                    <a:srgbClr val="000000">
                      <a:alpha val="43137"/>
                    </a:srgbClr>
                  </a:outerShdw>
                </a:effectLst>
                <a:latin typeface="Lora"/>
              </a:rPr>
              <a:t> هواپیما، ماشین</a:t>
            </a:r>
            <a:r>
              <a:rPr lang="en-US" sz="3600" dirty="0">
                <a:solidFill>
                  <a:srgbClr val="222222"/>
                </a:solidFill>
                <a:effectLst>
                  <a:outerShdw blurRad="38100" dist="38100" dir="2700000" algn="tl">
                    <a:srgbClr val="000000">
                      <a:alpha val="43137"/>
                    </a:srgbClr>
                  </a:outerShdw>
                </a:effectLst>
                <a:latin typeface="Lora"/>
              </a:rPr>
              <a:t> </a:t>
            </a:r>
            <a:r>
              <a:rPr lang="fa-IR" sz="3600" dirty="0">
                <a:solidFill>
                  <a:srgbClr val="222222"/>
                </a:solidFill>
                <a:effectLst>
                  <a:outerShdw blurRad="38100" dist="38100" dir="2700000" algn="tl">
                    <a:srgbClr val="000000">
                      <a:alpha val="43137"/>
                    </a:srgbClr>
                  </a:outerShdw>
                </a:effectLst>
                <a:latin typeface="Lora"/>
              </a:rPr>
              <a:t>و کشتی</a:t>
            </a:r>
            <a:br>
              <a:rPr lang="en-US" sz="3600" dirty="0">
                <a:solidFill>
                  <a:srgbClr val="222222"/>
                </a:solidFill>
                <a:effectLst>
                  <a:outerShdw blurRad="38100" dist="38100" dir="2700000" algn="tl">
                    <a:srgbClr val="000000">
                      <a:alpha val="43137"/>
                    </a:srgbClr>
                  </a:outerShdw>
                </a:effectLst>
                <a:latin typeface="Lora"/>
              </a:rPr>
            </a:br>
            <a:endParaRPr lang="en-US" sz="3600" dirty="0"/>
          </a:p>
        </p:txBody>
      </p:sp>
      <p:pic>
        <p:nvPicPr>
          <p:cNvPr id="4" name="Picture 3"/>
          <p:cNvPicPr>
            <a:picLocks noChangeAspect="1"/>
          </p:cNvPicPr>
          <p:nvPr/>
        </p:nvPicPr>
        <p:blipFill>
          <a:blip r:embed="rId2"/>
          <a:stretch>
            <a:fillRect/>
          </a:stretch>
        </p:blipFill>
        <p:spPr>
          <a:xfrm>
            <a:off x="3118585" y="1661361"/>
            <a:ext cx="4698654" cy="4549738"/>
          </a:xfrm>
          <a:prstGeom prst="rect">
            <a:avLst/>
          </a:prstGeom>
        </p:spPr>
      </p:pic>
    </p:spTree>
    <p:extLst>
      <p:ext uri="{BB962C8B-B14F-4D97-AF65-F5344CB8AC3E}">
        <p14:creationId xmlns:p14="http://schemas.microsoft.com/office/powerpoint/2010/main" val="3954520285"/>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9064"/>
            <a:ext cx="10515600" cy="806852"/>
          </a:xfrm>
        </p:spPr>
        <p:txBody>
          <a:bodyPr>
            <a:normAutofit/>
          </a:bodyPr>
          <a:lstStyle/>
          <a:p>
            <a:pPr algn="ctr"/>
            <a:r>
              <a:rPr lang="fa-IR" sz="3200" dirty="0">
                <a:solidFill>
                  <a:srgbClr val="C00000"/>
                </a:solidFill>
                <a:cs typeface="B Titr" panose="00000700000000000000" pitchFamily="2" charset="-78"/>
              </a:rPr>
              <a:t> بهسازی محیط جهت از بین بردن زیستگاههای لاروی پشه ها</a:t>
            </a:r>
            <a:endParaRPr lang="en-US" sz="3200" dirty="0">
              <a:solidFill>
                <a:srgbClr val="C00000"/>
              </a:solidFill>
              <a:cs typeface="B Titr" panose="00000700000000000000" pitchFamily="2" charset="-78"/>
            </a:endParaRPr>
          </a:p>
        </p:txBody>
      </p:sp>
      <p:sp>
        <p:nvSpPr>
          <p:cNvPr id="3" name="Content Placeholder 2"/>
          <p:cNvSpPr>
            <a:spLocks noGrp="1"/>
          </p:cNvSpPr>
          <p:nvPr>
            <p:ph idx="1"/>
          </p:nvPr>
        </p:nvSpPr>
        <p:spPr>
          <a:xfrm>
            <a:off x="347731" y="965916"/>
            <a:ext cx="11732652" cy="5769735"/>
          </a:xfrm>
        </p:spPr>
        <p:txBody>
          <a:bodyPr>
            <a:normAutofit fontScale="92500" lnSpcReduction="20000"/>
          </a:bodyPr>
          <a:lstStyle/>
          <a:p>
            <a:pPr algn="r" rtl="1"/>
            <a:r>
              <a:rPr lang="fa-IR" sz="2000" dirty="0">
                <a:cs typeface="B Titr" panose="00000700000000000000" pitchFamily="2" charset="-78"/>
              </a:rPr>
              <a:t>جمع‌آوری و دفع بهداشتی پسماندها</a:t>
            </a:r>
          </a:p>
          <a:p>
            <a:pPr algn="r" rtl="1"/>
            <a:endParaRPr lang="fa-IR" sz="2000" dirty="0">
              <a:cs typeface="B Titr" panose="00000700000000000000" pitchFamily="2" charset="-78"/>
            </a:endParaRPr>
          </a:p>
          <a:p>
            <a:pPr algn="r" rtl="1"/>
            <a:r>
              <a:rPr lang="fa-IR" sz="2000" dirty="0">
                <a:cs typeface="B Titr" panose="00000700000000000000" pitchFamily="2" charset="-78"/>
              </a:rPr>
              <a:t>خشکانیدن آب‌های راکد</a:t>
            </a:r>
          </a:p>
          <a:p>
            <a:pPr algn="r" rtl="1"/>
            <a:endParaRPr lang="fa-IR" sz="2000" dirty="0">
              <a:cs typeface="B Titr" panose="00000700000000000000" pitchFamily="2" charset="-78"/>
            </a:endParaRPr>
          </a:p>
          <a:p>
            <a:pPr algn="r" rtl="1"/>
            <a:r>
              <a:rPr lang="fa-IR" sz="2000" dirty="0">
                <a:cs typeface="B Titr" panose="00000700000000000000" pitchFamily="2" charset="-78"/>
              </a:rPr>
              <a:t> جمع‌آوری لاستیک‌های فرسوده از سطح شهر</a:t>
            </a:r>
          </a:p>
          <a:p>
            <a:pPr algn="r" rtl="1"/>
            <a:endParaRPr lang="fa-IR" sz="2000" dirty="0">
              <a:cs typeface="B Titr" panose="00000700000000000000" pitchFamily="2" charset="-78"/>
            </a:endParaRPr>
          </a:p>
          <a:p>
            <a:pPr algn="r" rtl="1"/>
            <a:r>
              <a:rPr lang="fa-IR" sz="2000" dirty="0">
                <a:cs typeface="B Titr" panose="00000700000000000000" pitchFamily="2" charset="-78"/>
              </a:rPr>
              <a:t>دفع بهداشتی فاضلاب</a:t>
            </a:r>
          </a:p>
          <a:p>
            <a:pPr algn="r" rtl="1"/>
            <a:endParaRPr lang="fa-IR" sz="2000" dirty="0">
              <a:cs typeface="B Titr" panose="00000700000000000000" pitchFamily="2" charset="-78"/>
            </a:endParaRPr>
          </a:p>
          <a:p>
            <a:pPr algn="r" rtl="1"/>
            <a:r>
              <a:rPr lang="fa-IR" sz="2000" dirty="0">
                <a:cs typeface="B Titr" panose="00000700000000000000" pitchFamily="2" charset="-78"/>
              </a:rPr>
              <a:t>  پوشاندن ظرف‌های جمع‌آوری آب کولر با توری و تخلیه مستمر آن</a:t>
            </a:r>
          </a:p>
          <a:p>
            <a:pPr algn="r" rtl="1"/>
            <a:endParaRPr lang="fa-IR" sz="2000" dirty="0">
              <a:cs typeface="B Titr" panose="00000700000000000000" pitchFamily="2" charset="-78"/>
            </a:endParaRPr>
          </a:p>
          <a:p>
            <a:pPr algn="r" rtl="1"/>
            <a:r>
              <a:rPr lang="fa-IR" sz="2000" dirty="0">
                <a:cs typeface="B Titr" panose="00000700000000000000" pitchFamily="2" charset="-78"/>
              </a:rPr>
              <a:t> نصب توری در پنجره‌ها و درب ورودی</a:t>
            </a:r>
          </a:p>
          <a:p>
            <a:pPr algn="r" rtl="1"/>
            <a:endParaRPr lang="fa-IR" sz="2000" dirty="0">
              <a:cs typeface="B Titr" panose="00000700000000000000" pitchFamily="2" charset="-78"/>
            </a:endParaRPr>
          </a:p>
          <a:p>
            <a:pPr algn="r" rtl="1"/>
            <a:r>
              <a:rPr lang="fa-IR" sz="2000" dirty="0">
                <a:cs typeface="B Titr" panose="00000700000000000000" pitchFamily="2" charset="-78"/>
              </a:rPr>
              <a:t> پوشاندن مخازن ذخیره آب</a:t>
            </a:r>
          </a:p>
          <a:p>
            <a:pPr algn="r" rtl="1"/>
            <a:endParaRPr lang="fa-IR" sz="2000" dirty="0">
              <a:cs typeface="B Titr" panose="00000700000000000000" pitchFamily="2" charset="-78"/>
            </a:endParaRPr>
          </a:p>
          <a:p>
            <a:pPr algn="r" rtl="1"/>
            <a:r>
              <a:rPr lang="fa-IR" sz="2000" dirty="0">
                <a:cs typeface="B Titr" panose="00000700000000000000" pitchFamily="2" charset="-78"/>
              </a:rPr>
              <a:t>خشکانیدن زیر گلدان‌ها و تعویض مستمر آب گلدان‌های بدون خاک</a:t>
            </a:r>
          </a:p>
          <a:p>
            <a:pPr algn="r" rtl="1"/>
            <a:r>
              <a:rPr lang="fa-IR" sz="2000" dirty="0">
                <a:cs typeface="B Titr" panose="00000700000000000000" pitchFamily="2" charset="-78"/>
              </a:rPr>
              <a:t> </a:t>
            </a:r>
          </a:p>
          <a:p>
            <a:pPr algn="r" rtl="1"/>
            <a:r>
              <a:rPr lang="fa-IR" sz="2000" dirty="0">
                <a:cs typeface="B Titr" panose="00000700000000000000" pitchFamily="2" charset="-78"/>
              </a:rPr>
              <a:t> پر کردن تمامی چاله‌هایی که آب‌های راکد و فاضلاب در آن مانده و امثال آن است.</a:t>
            </a:r>
            <a:endParaRPr lang="en-US" sz="2000" dirty="0">
              <a:cs typeface="B Titr" panose="00000700000000000000" pitchFamily="2" charset="-78"/>
            </a:endParaRPr>
          </a:p>
        </p:txBody>
      </p:sp>
      <p:pic>
        <p:nvPicPr>
          <p:cNvPr id="3074" name="Picture 2" descr="Closeup hand hold lid to cover water bucket to protect from mosquito to  breed inside or other insects or dust go into water. Concept, campaign to  stop mosquitoes cycle to lay eggs"/>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3428" y="3850783"/>
            <a:ext cx="4475320" cy="189282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076" name="Picture 4" descr="Mosquitofish - Consolidated Mosquito Abatement District"/>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428" y="1223492"/>
            <a:ext cx="4475320" cy="205236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Picture 5"/>
          <p:cNvPicPr>
            <a:picLocks noChangeAspect="1"/>
          </p:cNvPicPr>
          <p:nvPr/>
        </p:nvPicPr>
        <p:blipFill rotWithShape="1">
          <a:blip r:embed="rId4"/>
          <a:srcRect b="49620"/>
          <a:stretch/>
        </p:blipFill>
        <p:spPr>
          <a:xfrm>
            <a:off x="4921292" y="1283058"/>
            <a:ext cx="1069941" cy="2250583"/>
          </a:xfrm>
          <a:prstGeom prst="rect">
            <a:avLst/>
          </a:prstGeom>
        </p:spPr>
      </p:pic>
    </p:spTree>
    <p:extLst>
      <p:ext uri="{BB962C8B-B14F-4D97-AF65-F5344CB8AC3E}">
        <p14:creationId xmlns:p14="http://schemas.microsoft.com/office/powerpoint/2010/main" val="305629821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48325" t="22730" r="2306" b="45970"/>
          <a:stretch/>
        </p:blipFill>
        <p:spPr>
          <a:xfrm>
            <a:off x="478435" y="1690688"/>
            <a:ext cx="11407349" cy="4066168"/>
          </a:xfrm>
          <a:prstGeom prst="rect">
            <a:avLst/>
          </a:prstGeom>
        </p:spPr>
      </p:pic>
    </p:spTree>
    <p:extLst>
      <p:ext uri="{BB962C8B-B14F-4D97-AF65-F5344CB8AC3E}">
        <p14:creationId xmlns:p14="http://schemas.microsoft.com/office/powerpoint/2010/main" val="38663974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rotWithShape="1">
          <a:blip r:embed="rId2"/>
          <a:srcRect l="1199" t="23780" r="75651" b="25593"/>
          <a:stretch/>
        </p:blipFill>
        <p:spPr>
          <a:xfrm>
            <a:off x="1738648" y="365125"/>
            <a:ext cx="8113690" cy="6302352"/>
          </a:xfrm>
          <a:prstGeom prst="rect">
            <a:avLst/>
          </a:prstGeom>
        </p:spPr>
      </p:pic>
    </p:spTree>
    <p:extLst>
      <p:ext uri="{BB962C8B-B14F-4D97-AF65-F5344CB8AC3E}">
        <p14:creationId xmlns:p14="http://schemas.microsoft.com/office/powerpoint/2010/main" val="349824973"/>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3"/>
          <p:cNvPicPr>
            <a:picLocks noGrp="1" noChangeAspect="1"/>
          </p:cNvPicPr>
          <p:nvPr>
            <p:ph idx="1"/>
          </p:nvPr>
        </p:nvPicPr>
        <p:blipFill rotWithShape="1">
          <a:blip r:embed="rId2"/>
          <a:srcRect l="25157" t="48743" r="51930" b="10713"/>
          <a:stretch/>
        </p:blipFill>
        <p:spPr>
          <a:xfrm>
            <a:off x="2588655" y="512030"/>
            <a:ext cx="6014432" cy="5983425"/>
          </a:xfrm>
          <a:prstGeom prst="rect">
            <a:avLst/>
          </a:prstGeom>
        </p:spPr>
      </p:pic>
    </p:spTree>
    <p:extLst>
      <p:ext uri="{BB962C8B-B14F-4D97-AF65-F5344CB8AC3E}">
        <p14:creationId xmlns:p14="http://schemas.microsoft.com/office/powerpoint/2010/main" val="848834621"/>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373485" y="312289"/>
            <a:ext cx="11642501" cy="6545711"/>
          </a:xfrm>
          <a:prstGeom prst="rect">
            <a:avLst/>
          </a:prstGeom>
        </p:spPr>
      </p:pic>
    </p:spTree>
    <p:extLst>
      <p:ext uri="{BB962C8B-B14F-4D97-AF65-F5344CB8AC3E}">
        <p14:creationId xmlns:p14="http://schemas.microsoft.com/office/powerpoint/2010/main" val="399988392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515155" y="513200"/>
            <a:ext cx="10951726" cy="6157340"/>
          </a:xfrm>
          <a:prstGeom prst="rect">
            <a:avLst/>
          </a:prstGeom>
        </p:spPr>
      </p:pic>
    </p:spTree>
    <p:extLst>
      <p:ext uri="{BB962C8B-B14F-4D97-AF65-F5344CB8AC3E}">
        <p14:creationId xmlns:p14="http://schemas.microsoft.com/office/powerpoint/2010/main" val="3150896263"/>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6" name="Picture 2"/>
          <p:cNvPicPr>
            <a:picLocks noChangeAspect="1" noChangeArrowheads="1"/>
          </p:cNvPicPr>
          <p:nvPr/>
        </p:nvPicPr>
        <p:blipFill>
          <a:blip r:embed="rId2"/>
          <a:srcRect/>
          <a:stretch>
            <a:fillRect/>
          </a:stretch>
        </p:blipFill>
        <p:spPr bwMode="auto">
          <a:xfrm>
            <a:off x="116981" y="1148793"/>
            <a:ext cx="4880021" cy="2953431"/>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3" name="Rectangle 2"/>
          <p:cNvSpPr/>
          <p:nvPr/>
        </p:nvSpPr>
        <p:spPr>
          <a:xfrm>
            <a:off x="3581401" y="228600"/>
            <a:ext cx="4515980" cy="707886"/>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a-IR" sz="4000" b="1" i="0" u="none" strike="noStrike" kern="1200" cap="none" spc="0" normalizeH="0" baseline="0" noProof="0" dirty="0">
                <a:ln>
                  <a:noFill/>
                </a:ln>
                <a:solidFill>
                  <a:srgbClr val="C00000"/>
                </a:solidFill>
                <a:effectLst/>
                <a:uLnTx/>
                <a:uFillTx/>
                <a:latin typeface="Calibri" panose="020F0502020204030204"/>
                <a:ea typeface="+mn-ea"/>
                <a:cs typeface="B Titr" panose="00000700000000000000" pitchFamily="2" charset="-78"/>
              </a:rPr>
              <a:t>بهسازی و کنترل محیطی</a:t>
            </a:r>
            <a:endParaRPr kumimoji="0" lang="fa-IR" sz="4000" b="0" i="0" u="none" strike="noStrike" kern="1200" cap="none" spc="0" normalizeH="0" baseline="0" noProof="0" dirty="0">
              <a:ln>
                <a:noFill/>
              </a:ln>
              <a:solidFill>
                <a:srgbClr val="C00000"/>
              </a:solidFill>
              <a:effectLst/>
              <a:uLnTx/>
              <a:uFillTx/>
              <a:latin typeface="Calibri" panose="020F0502020204030204"/>
              <a:ea typeface="+mn-ea"/>
              <a:cs typeface="B Titr" panose="00000700000000000000" pitchFamily="2" charset="-78"/>
            </a:endParaRPr>
          </a:p>
        </p:txBody>
      </p:sp>
      <p:pic>
        <p:nvPicPr>
          <p:cNvPr id="5122" name="Picture 2" descr="Premium Photo | A sanitation worker emptying trash bins on a city stree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6558" y="2722929"/>
            <a:ext cx="4821217" cy="2757183"/>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5" name="Content Placeholder 3"/>
          <p:cNvPicPr>
            <a:picLocks noChangeAspect="1"/>
          </p:cNvPicPr>
          <p:nvPr/>
        </p:nvPicPr>
        <p:blipFill rotWithShape="1">
          <a:blip r:embed="rId4"/>
          <a:srcRect l="4451" t="38827" r="52863" b="14927"/>
          <a:stretch/>
        </p:blipFill>
        <p:spPr>
          <a:xfrm>
            <a:off x="1" y="4102224"/>
            <a:ext cx="4997002" cy="2755776"/>
          </a:xfrm>
          <a:prstGeom prst="rect">
            <a:avLst/>
          </a:prstGeom>
        </p:spPr>
      </p:pic>
    </p:spTree>
    <p:extLst>
      <p:ext uri="{BB962C8B-B14F-4D97-AF65-F5344CB8AC3E}">
        <p14:creationId xmlns:p14="http://schemas.microsoft.com/office/powerpoint/2010/main" val="4243918806"/>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6" name="Title 1"/>
          <p:cNvSpPr>
            <a:spLocks noGrp="1"/>
          </p:cNvSpPr>
          <p:nvPr>
            <p:ph type="title"/>
          </p:nvPr>
        </p:nvSpPr>
        <p:spPr>
          <a:xfrm>
            <a:off x="4592320" y="274638"/>
            <a:ext cx="6990080" cy="1143000"/>
          </a:xfrm>
        </p:spPr>
        <p:txBody>
          <a:bodyPr>
            <a:normAutofit/>
          </a:bodyPr>
          <a:lstStyle/>
          <a:p>
            <a:pPr algn="ctr"/>
            <a:r>
              <a:rPr lang="fa-IR" sz="4000" b="1" dirty="0">
                <a:solidFill>
                  <a:srgbClr val="C00000"/>
                </a:solidFill>
                <a:cs typeface="B Titr" panose="00000700000000000000" pitchFamily="2" charset="-78"/>
              </a:rPr>
              <a:t>کنترل لارو</a:t>
            </a:r>
            <a:endParaRPr lang="en-US" sz="4000" b="1" dirty="0">
              <a:solidFill>
                <a:srgbClr val="C00000"/>
              </a:solidFill>
              <a:cs typeface="B Titr" panose="00000700000000000000" pitchFamily="2" charset="-78"/>
            </a:endParaRPr>
          </a:p>
        </p:txBody>
      </p:sp>
      <p:sp>
        <p:nvSpPr>
          <p:cNvPr id="1048647" name="Content Placeholder 2"/>
          <p:cNvSpPr>
            <a:spLocks noGrp="1"/>
          </p:cNvSpPr>
          <p:nvPr>
            <p:ph idx="1"/>
          </p:nvPr>
        </p:nvSpPr>
        <p:spPr>
          <a:xfrm>
            <a:off x="3860800" y="1590041"/>
            <a:ext cx="8239760" cy="4525963"/>
          </a:xfrm>
        </p:spPr>
        <p:txBody>
          <a:bodyPr>
            <a:noAutofit/>
          </a:bodyPr>
          <a:lstStyle/>
          <a:p>
            <a:pPr lvl="0" algn="r" rtl="1">
              <a:lnSpc>
                <a:spcPct val="150000"/>
              </a:lnSpc>
            </a:pPr>
            <a:r>
              <a:rPr lang="fa-IR" b="1" dirty="0">
                <a:solidFill>
                  <a:srgbClr val="00B050"/>
                </a:solidFill>
                <a:cs typeface="B Titr" panose="00000700000000000000" pitchFamily="2" charset="-78"/>
              </a:rPr>
              <a:t>کنترل منابع تکثیر و پرورش:</a:t>
            </a:r>
          </a:p>
          <a:p>
            <a:pPr lvl="1" algn="r" rtl="1">
              <a:lnSpc>
                <a:spcPct val="150000"/>
              </a:lnSpc>
            </a:pPr>
            <a:r>
              <a:rPr lang="fa-IR" b="1" dirty="0">
                <a:solidFill>
                  <a:srgbClr val="00B050"/>
                </a:solidFill>
                <a:cs typeface="B Titr" panose="00000700000000000000" pitchFamily="2" charset="-78"/>
              </a:rPr>
              <a:t>با حذف زیستگاههای لاروی</a:t>
            </a:r>
            <a:endParaRPr lang="en-US" dirty="0">
              <a:solidFill>
                <a:srgbClr val="00B050"/>
              </a:solidFill>
              <a:cs typeface="B Titr" panose="00000700000000000000" pitchFamily="2" charset="-78"/>
            </a:endParaRPr>
          </a:p>
          <a:p>
            <a:pPr lvl="0" algn="r" rtl="1">
              <a:lnSpc>
                <a:spcPct val="150000"/>
              </a:lnSpc>
            </a:pPr>
            <a:r>
              <a:rPr lang="fa-IR" b="1" dirty="0">
                <a:solidFill>
                  <a:srgbClr val="C00000"/>
                </a:solidFill>
                <a:cs typeface="B Titr" panose="00000700000000000000" pitchFamily="2" charset="-78"/>
              </a:rPr>
              <a:t>لاروکشی </a:t>
            </a:r>
            <a:r>
              <a:rPr lang="fa-IR" sz="1600" b="1" dirty="0">
                <a:solidFill>
                  <a:srgbClr val="C00000"/>
                </a:solidFill>
                <a:cs typeface="B Titr" panose="00000700000000000000" pitchFamily="2" charset="-78"/>
              </a:rPr>
              <a:t>(</a:t>
            </a:r>
            <a:r>
              <a:rPr lang="fa-IR" sz="1600" b="1" dirty="0">
                <a:solidFill>
                  <a:srgbClr val="0070C0"/>
                </a:solidFill>
                <a:latin typeface="Times New Roman"/>
                <a:ea typeface="Calibri"/>
                <a:cs typeface="B Titr" panose="00000700000000000000" pitchFamily="2" charset="-78"/>
              </a:rPr>
              <a:t>هفتگی در زیستگاههایی که شامل عملیات بهسازی محیط نمی شوند</a:t>
            </a:r>
            <a:r>
              <a:rPr lang="fa-IR" sz="1600" b="1" dirty="0">
                <a:solidFill>
                  <a:srgbClr val="C00000"/>
                </a:solidFill>
                <a:cs typeface="B Titr" panose="00000700000000000000" pitchFamily="2" charset="-78"/>
              </a:rPr>
              <a:t>) </a:t>
            </a:r>
          </a:p>
          <a:p>
            <a:pPr lvl="1" algn="r" rtl="1">
              <a:lnSpc>
                <a:spcPct val="150000"/>
              </a:lnSpc>
            </a:pPr>
            <a:r>
              <a:rPr lang="fa-IR" dirty="0">
                <a:solidFill>
                  <a:srgbClr val="C00000"/>
                </a:solidFill>
                <a:cs typeface="B Titr" panose="00000700000000000000" pitchFamily="2" charset="-78"/>
              </a:rPr>
              <a:t>با استفاده از لاروکشها توصیه شده </a:t>
            </a:r>
            <a:r>
              <a:rPr lang="en-GB" dirty="0">
                <a:solidFill>
                  <a:srgbClr val="C00000"/>
                </a:solidFill>
                <a:cs typeface="B Titr" panose="00000700000000000000" pitchFamily="2" charset="-78"/>
              </a:rPr>
              <a:t>WHO</a:t>
            </a:r>
            <a:endParaRPr lang="en-US" dirty="0">
              <a:solidFill>
                <a:srgbClr val="C00000"/>
              </a:solidFill>
              <a:cs typeface="B Titr" panose="00000700000000000000" pitchFamily="2" charset="-78"/>
            </a:endParaRPr>
          </a:p>
          <a:p>
            <a:pPr algn="r" rtl="1">
              <a:lnSpc>
                <a:spcPct val="150000"/>
              </a:lnSpc>
            </a:pPr>
            <a:r>
              <a:rPr lang="fa-IR" b="1" dirty="0">
                <a:solidFill>
                  <a:srgbClr val="0070C0"/>
                </a:solidFill>
                <a:cs typeface="B Titr" panose="00000700000000000000" pitchFamily="2" charset="-78"/>
              </a:rPr>
              <a:t>تلفیق دو روش فوق</a:t>
            </a:r>
          </a:p>
          <a:p>
            <a:pPr lvl="1" algn="r" rtl="1">
              <a:lnSpc>
                <a:spcPct val="150000"/>
              </a:lnSpc>
            </a:pPr>
            <a:r>
              <a:rPr lang="fa-IR" b="1" dirty="0">
                <a:solidFill>
                  <a:srgbClr val="0070C0"/>
                </a:solidFill>
                <a:cs typeface="B Titr" panose="00000700000000000000" pitchFamily="2" charset="-78"/>
              </a:rPr>
              <a:t>کاهش منابع + لاروکشی</a:t>
            </a:r>
            <a:endParaRPr lang="en-US" dirty="0">
              <a:solidFill>
                <a:srgbClr val="0070C0"/>
              </a:solidFill>
              <a:cs typeface="B Titr" panose="00000700000000000000" pitchFamily="2" charset="-78"/>
            </a:endParaRPr>
          </a:p>
        </p:txBody>
      </p:sp>
      <p:pic>
        <p:nvPicPr>
          <p:cNvPr id="2" name="Picture 1"/>
          <p:cNvPicPr>
            <a:picLocks noChangeAspect="1"/>
          </p:cNvPicPr>
          <p:nvPr/>
        </p:nvPicPr>
        <p:blipFill>
          <a:blip r:embed="rId2"/>
          <a:stretch>
            <a:fillRect/>
          </a:stretch>
        </p:blipFill>
        <p:spPr>
          <a:xfrm>
            <a:off x="81279" y="249238"/>
            <a:ext cx="5258667" cy="5247322"/>
          </a:xfrm>
          <a:prstGeom prst="rect">
            <a:avLst/>
          </a:prstGeom>
        </p:spPr>
      </p:pic>
    </p:spTree>
    <p:extLst>
      <p:ext uri="{BB962C8B-B14F-4D97-AF65-F5344CB8AC3E}">
        <p14:creationId xmlns:p14="http://schemas.microsoft.com/office/powerpoint/2010/main" val="270804068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1485" y="1950107"/>
            <a:ext cx="2862318" cy="753212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96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27594" y="1916832"/>
            <a:ext cx="3054761" cy="759867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p:cNvPicPr>
          <p:nvPr/>
        </p:nvPicPr>
        <p:blipFill rotWithShape="1">
          <a:blip r:embed="rId4"/>
          <a:srcRect l="32884" t="2945" r="38814" b="-146"/>
          <a:stretch/>
        </p:blipFill>
        <p:spPr>
          <a:xfrm>
            <a:off x="3449707" y="1190699"/>
            <a:ext cx="805940" cy="886535"/>
          </a:xfrm>
          <a:prstGeom prst="rect">
            <a:avLst/>
          </a:prstGeom>
        </p:spPr>
      </p:pic>
      <p:sp>
        <p:nvSpPr>
          <p:cNvPr id="6" name="Bent Arrow 5"/>
          <p:cNvSpPr/>
          <p:nvPr/>
        </p:nvSpPr>
        <p:spPr>
          <a:xfrm>
            <a:off x="3379336" y="1633966"/>
            <a:ext cx="324036" cy="1782198"/>
          </a:xfrm>
          <a:prstGeom prst="ben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fa-IR" sz="1350" b="0" i="0" u="none" strike="noStrike" kern="1200" cap="none" spc="0" normalizeH="0" baseline="0" noProof="0">
              <a:ln>
                <a:noFill/>
              </a:ln>
              <a:solidFill>
                <a:prstClr val="black"/>
              </a:solidFill>
              <a:effectLst/>
              <a:uLnTx/>
              <a:uFillTx/>
              <a:latin typeface="Calibri" panose="020F0502020204030204"/>
              <a:ea typeface="+mn-ea"/>
              <a:cs typeface="Arial" panose="020B0604020202020204" pitchFamily="34" charset="0"/>
            </a:endParaRPr>
          </a:p>
        </p:txBody>
      </p:sp>
      <p:sp>
        <p:nvSpPr>
          <p:cNvPr id="2" name="Title 1"/>
          <p:cNvSpPr>
            <a:spLocks noGrp="1"/>
          </p:cNvSpPr>
          <p:nvPr>
            <p:ph type="title"/>
          </p:nvPr>
        </p:nvSpPr>
        <p:spPr>
          <a:xfrm>
            <a:off x="1534160" y="203519"/>
            <a:ext cx="8900160" cy="911256"/>
          </a:xfrm>
        </p:spPr>
        <p:txBody>
          <a:bodyPr>
            <a:noAutofit/>
          </a:bodyPr>
          <a:lstStyle/>
          <a:p>
            <a:r>
              <a:rPr lang="fa-IR" sz="3200" dirty="0">
                <a:solidFill>
                  <a:schemeClr val="tx2">
                    <a:lumMod val="75000"/>
                  </a:schemeClr>
                </a:solidFill>
                <a:cs typeface="B Titr" panose="00000700000000000000" pitchFamily="2" charset="-78"/>
              </a:rPr>
              <a:t>مبارزه با پشه در آب با استفاده از لاروکش های بیولوژیکی</a:t>
            </a:r>
            <a:br>
              <a:rPr lang="fa-IR" sz="2100" dirty="0">
                <a:solidFill>
                  <a:prstClr val="black"/>
                </a:solidFill>
                <a:cs typeface="B Titr" panose="00000700000000000000" pitchFamily="2" charset="-78"/>
              </a:rPr>
            </a:br>
            <a:endParaRPr lang="fa-IR" sz="1500" dirty="0">
              <a:solidFill>
                <a:srgbClr val="FF0000"/>
              </a:solidFill>
            </a:endParaRPr>
          </a:p>
        </p:txBody>
      </p:sp>
    </p:spTree>
    <p:extLst>
      <p:ext uri="{BB962C8B-B14F-4D97-AF65-F5344CB8AC3E}">
        <p14:creationId xmlns:p14="http://schemas.microsoft.com/office/powerpoint/2010/main" val="4136720114"/>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afterEffect">
                                  <p:stCondLst>
                                    <p:cond delay="0"/>
                                  </p:stCondLst>
                                  <p:childTnLst>
                                    <p:set>
                                      <p:cBhvr>
                                        <p:cTn id="6" dur="1" fill="hold">
                                          <p:stCondLst>
                                            <p:cond delay="0"/>
                                          </p:stCondLst>
                                        </p:cTn>
                                        <p:tgtEl>
                                          <p:spTgt spid="29699"/>
                                        </p:tgtEl>
                                        <p:attrNameLst>
                                          <p:attrName>style.visibility</p:attrName>
                                        </p:attrNameLst>
                                      </p:cBhvr>
                                      <p:to>
                                        <p:strVal val="visible"/>
                                      </p:to>
                                    </p:set>
                                    <p:animEffect transition="in" filter="circle(in)">
                                      <p:cBhvr>
                                        <p:cTn id="7" dur="3000"/>
                                        <p:tgtEl>
                                          <p:spTgt spid="29699"/>
                                        </p:tgtEl>
                                      </p:cBhvr>
                                    </p:animEffect>
                                  </p:childTnLst>
                                </p:cTn>
                              </p:par>
                            </p:childTnLst>
                          </p:cTn>
                        </p:par>
                        <p:par>
                          <p:cTn id="8" fill="hold">
                            <p:stCondLst>
                              <p:cond delay="3000"/>
                            </p:stCondLst>
                            <p:childTnLst>
                              <p:par>
                                <p:cTn id="9" presetID="6" presetClass="entr" presetSubtype="16" fill="hold" nodeType="afterEffect">
                                  <p:stCondLst>
                                    <p:cond delay="0"/>
                                  </p:stCondLst>
                                  <p:childTnLst>
                                    <p:set>
                                      <p:cBhvr>
                                        <p:cTn id="10" dur="1" fill="hold">
                                          <p:stCondLst>
                                            <p:cond delay="0"/>
                                          </p:stCondLst>
                                        </p:cTn>
                                        <p:tgtEl>
                                          <p:spTgt spid="29698"/>
                                        </p:tgtEl>
                                        <p:attrNameLst>
                                          <p:attrName>style.visibility</p:attrName>
                                        </p:attrNameLst>
                                      </p:cBhvr>
                                      <p:to>
                                        <p:strVal val="visible"/>
                                      </p:to>
                                    </p:set>
                                    <p:animEffect transition="in" filter="circle(in)">
                                      <p:cBhvr>
                                        <p:cTn id="11" dur="3000"/>
                                        <p:tgtEl>
                                          <p:spTgt spid="29698"/>
                                        </p:tgtEl>
                                      </p:cBhvr>
                                    </p:animEffect>
                                  </p:childTnLst>
                                </p:cTn>
                              </p:par>
                            </p:childTnLst>
                          </p:cTn>
                        </p:par>
                        <p:par>
                          <p:cTn id="12" fill="hold">
                            <p:stCondLst>
                              <p:cond delay="6000"/>
                            </p:stCondLst>
                            <p:childTnLst>
                              <p:par>
                                <p:cTn id="13" presetID="22" presetClass="entr" presetSubtype="4"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down)">
                                      <p:cBhvr>
                                        <p:cTn id="15" dur="1000"/>
                                        <p:tgtEl>
                                          <p:spTgt spid="6"/>
                                        </p:tgtEl>
                                      </p:cBhvr>
                                    </p:animEffect>
                                  </p:childTnLst>
                                </p:cTn>
                              </p:par>
                            </p:childTnLst>
                          </p:cTn>
                        </p:par>
                        <p:par>
                          <p:cTn id="16" fill="hold">
                            <p:stCondLst>
                              <p:cond delay="7000"/>
                            </p:stCondLst>
                            <p:childTnLst>
                              <p:par>
                                <p:cTn id="17" presetID="6" presetClass="entr" presetSubtype="16"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par>
                          <p:cTn id="20" fill="hold">
                            <p:stCondLst>
                              <p:cond delay="9000"/>
                            </p:stCondLst>
                            <p:childTnLst>
                              <p:par>
                                <p:cTn id="21" presetID="6" presetClass="entr" presetSubtype="16" fill="hold" grpId="0" nodeType="after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circle(in)">
                                      <p:cBhvr>
                                        <p:cTn id="23" dur="4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3" name="Title 1"/>
          <p:cNvSpPr>
            <a:spLocks noGrp="1"/>
          </p:cNvSpPr>
          <p:nvPr>
            <p:ph type="title"/>
          </p:nvPr>
        </p:nvSpPr>
        <p:spPr>
          <a:xfrm>
            <a:off x="7701280" y="195581"/>
            <a:ext cx="4328160" cy="1143000"/>
          </a:xfrm>
        </p:spPr>
        <p:txBody>
          <a:bodyPr>
            <a:normAutofit/>
          </a:bodyPr>
          <a:lstStyle/>
          <a:p>
            <a:pPr algn="ctr"/>
            <a:r>
              <a:rPr lang="fa-IR" b="1" dirty="0">
                <a:cs typeface="B Titr" panose="00000700000000000000" pitchFamily="2" charset="-78"/>
              </a:rPr>
              <a:t>کنترل بالغین</a:t>
            </a:r>
            <a:endParaRPr lang="en-US" b="1" dirty="0">
              <a:cs typeface="B Titr" panose="00000700000000000000" pitchFamily="2" charset="-78"/>
            </a:endParaRPr>
          </a:p>
        </p:txBody>
      </p:sp>
      <p:sp>
        <p:nvSpPr>
          <p:cNvPr id="1048654" name="Content Placeholder 2"/>
          <p:cNvSpPr>
            <a:spLocks noGrp="1"/>
          </p:cNvSpPr>
          <p:nvPr>
            <p:ph idx="1"/>
          </p:nvPr>
        </p:nvSpPr>
        <p:spPr>
          <a:xfrm>
            <a:off x="3281680" y="1166018"/>
            <a:ext cx="8839200" cy="5458302"/>
          </a:xfrm>
        </p:spPr>
        <p:txBody>
          <a:bodyPr>
            <a:normAutofit/>
          </a:bodyPr>
          <a:lstStyle/>
          <a:p>
            <a:pPr marL="0" indent="0" algn="r" rtl="1">
              <a:lnSpc>
                <a:spcPct val="200000"/>
              </a:lnSpc>
              <a:buNone/>
            </a:pPr>
            <a:r>
              <a:rPr lang="fa-IR" sz="4400" b="1" dirty="0">
                <a:solidFill>
                  <a:srgbClr val="00B050"/>
                </a:solidFill>
                <a:cs typeface="B Titr" panose="00000700000000000000" pitchFamily="2" charset="-78"/>
              </a:rPr>
              <a:t>سمپاشی فضایی</a:t>
            </a:r>
          </a:p>
          <a:p>
            <a:pPr marL="447675" lvl="1" algn="r" rtl="1">
              <a:lnSpc>
                <a:spcPct val="200000"/>
              </a:lnSpc>
            </a:pPr>
            <a:r>
              <a:rPr lang="fa-IR" b="1" dirty="0">
                <a:solidFill>
                  <a:srgbClr val="0070C0"/>
                </a:solidFill>
                <a:cs typeface="B Titr" panose="00000700000000000000" pitchFamily="2" charset="-78"/>
              </a:rPr>
              <a:t>بر اساس پروتکل کنترل در سناریوی 2 و اپیدمی</a:t>
            </a:r>
          </a:p>
          <a:p>
            <a:pPr marL="447675" lvl="1" algn="r" rtl="1">
              <a:lnSpc>
                <a:spcPct val="200000"/>
              </a:lnSpc>
            </a:pPr>
            <a:r>
              <a:rPr lang="fa-IR" b="1" dirty="0">
                <a:solidFill>
                  <a:srgbClr val="C00000"/>
                </a:solidFill>
                <a:cs typeface="B Titr" panose="00000700000000000000" pitchFamily="2" charset="-78"/>
              </a:rPr>
              <a:t>در زمان صبح یا بخصوص قبل از غروب</a:t>
            </a:r>
          </a:p>
          <a:p>
            <a:pPr marL="447675" lvl="1" algn="r" rtl="1">
              <a:lnSpc>
                <a:spcPct val="200000"/>
              </a:lnSpc>
            </a:pPr>
            <a:r>
              <a:rPr lang="fa-IR" b="1" dirty="0">
                <a:solidFill>
                  <a:srgbClr val="002060"/>
                </a:solidFill>
                <a:cs typeface="B Titr" panose="00000700000000000000" pitchFamily="2" charset="-78"/>
              </a:rPr>
              <a:t>اجازه دهید مه وارد خانه شود</a:t>
            </a:r>
          </a:p>
          <a:p>
            <a:pPr marL="447675" lvl="1" algn="r" rtl="1">
              <a:lnSpc>
                <a:spcPct val="200000"/>
              </a:lnSpc>
            </a:pPr>
            <a:r>
              <a:rPr lang="fa-IR" b="1" dirty="0">
                <a:solidFill>
                  <a:srgbClr val="0070C0"/>
                </a:solidFill>
                <a:latin typeface="Times New Roman"/>
                <a:ea typeface="Calibri"/>
                <a:cs typeface="B Titr" panose="00000700000000000000" pitchFamily="2" charset="-78"/>
              </a:rPr>
              <a:t>مه پاشی هر دو تا سه روز به مدت 10 روز </a:t>
            </a:r>
          </a:p>
          <a:p>
            <a:pPr marL="447675" lvl="1" algn="r" rtl="1">
              <a:lnSpc>
                <a:spcPct val="200000"/>
              </a:lnSpc>
            </a:pPr>
            <a:r>
              <a:rPr lang="fa-IR" b="1" dirty="0">
                <a:solidFill>
                  <a:srgbClr val="0070C0"/>
                </a:solidFill>
                <a:latin typeface="Times New Roman"/>
                <a:ea typeface="Calibri"/>
                <a:cs typeface="B Titr" panose="00000700000000000000" pitchFamily="2" charset="-78"/>
              </a:rPr>
              <a:t> شعاع 500 متری محل گزارش</a:t>
            </a:r>
            <a:endParaRPr lang="fa-IR" b="1" dirty="0">
              <a:solidFill>
                <a:srgbClr val="002060"/>
              </a:solidFill>
              <a:cs typeface="B Titr" panose="00000700000000000000" pitchFamily="2" charset="-78"/>
            </a:endParaRPr>
          </a:p>
        </p:txBody>
      </p:sp>
      <p:pic>
        <p:nvPicPr>
          <p:cNvPr id="2" name="Picture 1"/>
          <p:cNvPicPr>
            <a:picLocks noChangeAspect="1"/>
          </p:cNvPicPr>
          <p:nvPr/>
        </p:nvPicPr>
        <p:blipFill>
          <a:blip r:embed="rId2"/>
          <a:stretch>
            <a:fillRect/>
          </a:stretch>
        </p:blipFill>
        <p:spPr>
          <a:xfrm>
            <a:off x="121524" y="619760"/>
            <a:ext cx="5974476" cy="5933440"/>
          </a:xfrm>
          <a:prstGeom prst="rect">
            <a:avLst/>
          </a:prstGeom>
        </p:spPr>
      </p:pic>
    </p:spTree>
    <p:extLst>
      <p:ext uri="{BB962C8B-B14F-4D97-AF65-F5344CB8AC3E}">
        <p14:creationId xmlns:p14="http://schemas.microsoft.com/office/powerpoint/2010/main" val="222367434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انتشار ناقل در حوزه دریای سیاه</a:t>
            </a:r>
            <a:endParaRPr lang="en-US" dirty="0"/>
          </a:p>
        </p:txBody>
      </p:sp>
      <p:pic>
        <p:nvPicPr>
          <p:cNvPr id="4" name="Picture 3"/>
          <p:cNvPicPr>
            <a:picLocks noChangeAspect="1"/>
          </p:cNvPicPr>
          <p:nvPr/>
        </p:nvPicPr>
        <p:blipFill>
          <a:blip r:embed="rId2"/>
          <a:stretch>
            <a:fillRect/>
          </a:stretch>
        </p:blipFill>
        <p:spPr>
          <a:xfrm>
            <a:off x="4340161" y="1615881"/>
            <a:ext cx="5720028" cy="4525036"/>
          </a:xfrm>
          <a:prstGeom prst="rect">
            <a:avLst/>
          </a:prstGeom>
        </p:spPr>
      </p:pic>
      <p:graphicFrame>
        <p:nvGraphicFramePr>
          <p:cNvPr id="6" name="Table 5"/>
          <p:cNvGraphicFramePr>
            <a:graphicFrameLocks noGrp="1"/>
          </p:cNvGraphicFramePr>
          <p:nvPr>
            <p:extLst>
              <p:ext uri="{D42A27DB-BD31-4B8C-83A1-F6EECF244321}">
                <p14:modId xmlns:p14="http://schemas.microsoft.com/office/powerpoint/2010/main" val="2056671265"/>
              </p:ext>
            </p:extLst>
          </p:nvPr>
        </p:nvGraphicFramePr>
        <p:xfrm>
          <a:off x="9598176" y="3878399"/>
          <a:ext cx="2190282" cy="1097280"/>
        </p:xfrm>
        <a:graphic>
          <a:graphicData uri="http://schemas.openxmlformats.org/drawingml/2006/table">
            <a:tbl>
              <a:tblPr firstRow="1" bandRow="1">
                <a:tableStyleId>{5C22544A-7EE6-4342-B048-85BDC9FD1C3A}</a:tableStyleId>
              </a:tblPr>
              <a:tblGrid>
                <a:gridCol w="1790299">
                  <a:extLst>
                    <a:ext uri="{9D8B030D-6E8A-4147-A177-3AD203B41FA5}">
                      <a16:colId xmlns:a16="http://schemas.microsoft.com/office/drawing/2014/main" val="20000"/>
                    </a:ext>
                  </a:extLst>
                </a:gridCol>
                <a:gridCol w="399983">
                  <a:extLst>
                    <a:ext uri="{9D8B030D-6E8A-4147-A177-3AD203B41FA5}">
                      <a16:colId xmlns:a16="http://schemas.microsoft.com/office/drawing/2014/main" val="20001"/>
                    </a:ext>
                  </a:extLst>
                </a:gridCol>
              </a:tblGrid>
              <a:tr h="321971">
                <a:tc>
                  <a:txBody>
                    <a:bodyPr/>
                    <a:lstStyle/>
                    <a:p>
                      <a:pPr algn="r"/>
                      <a:r>
                        <a:rPr lang="fa-IR" dirty="0">
                          <a:solidFill>
                            <a:schemeClr val="tx1"/>
                          </a:solidFill>
                        </a:rPr>
                        <a:t>هر دو ناقل</a:t>
                      </a:r>
                      <a:endParaRPr lang="en-US" dirty="0">
                        <a:solidFill>
                          <a:schemeClr val="tx1"/>
                        </a:solidFill>
                      </a:endParaRPr>
                    </a:p>
                  </a:txBody>
                  <a:tcPr>
                    <a:solidFill>
                      <a:schemeClr val="bg1"/>
                    </a:solidFill>
                  </a:tcPr>
                </a:tc>
                <a:tc>
                  <a:txBody>
                    <a:bodyPr/>
                    <a:lstStyle/>
                    <a:p>
                      <a:endParaRPr lang="en-US" dirty="0"/>
                    </a:p>
                  </a:txBody>
                  <a:tcPr>
                    <a:solidFill>
                      <a:srgbClr val="FF0000"/>
                    </a:solidFill>
                  </a:tcPr>
                </a:tc>
                <a:extLst>
                  <a:ext uri="{0D108BD9-81ED-4DB2-BD59-A6C34878D82A}">
                    <a16:rowId xmlns:a16="http://schemas.microsoft.com/office/drawing/2014/main" val="10000"/>
                  </a:ext>
                </a:extLst>
              </a:tr>
              <a:tr h="321971">
                <a:tc>
                  <a:txBody>
                    <a:bodyPr/>
                    <a:lstStyle/>
                    <a:p>
                      <a:pPr algn="r"/>
                      <a:r>
                        <a:rPr lang="fa-IR" dirty="0">
                          <a:solidFill>
                            <a:schemeClr val="tx1"/>
                          </a:solidFill>
                        </a:rPr>
                        <a:t>آئدس اجیپتی</a:t>
                      </a:r>
                      <a:endParaRPr lang="en-US" dirty="0">
                        <a:solidFill>
                          <a:schemeClr val="tx1"/>
                        </a:solidFill>
                      </a:endParaRPr>
                    </a:p>
                  </a:txBody>
                  <a:tcPr>
                    <a:solidFill>
                      <a:schemeClr val="bg1"/>
                    </a:solidFill>
                  </a:tcPr>
                </a:tc>
                <a:tc>
                  <a:txBody>
                    <a:bodyPr/>
                    <a:lstStyle/>
                    <a:p>
                      <a:endParaRPr lang="en-US" dirty="0"/>
                    </a:p>
                  </a:txBody>
                  <a:tcPr>
                    <a:solidFill>
                      <a:srgbClr val="FFFF00"/>
                    </a:solidFill>
                  </a:tcPr>
                </a:tc>
                <a:extLst>
                  <a:ext uri="{0D108BD9-81ED-4DB2-BD59-A6C34878D82A}">
                    <a16:rowId xmlns:a16="http://schemas.microsoft.com/office/drawing/2014/main" val="10001"/>
                  </a:ext>
                </a:extLst>
              </a:tr>
              <a:tr h="321971">
                <a:tc>
                  <a:txBody>
                    <a:bodyPr/>
                    <a:lstStyle/>
                    <a:p>
                      <a:pPr algn="r"/>
                      <a:r>
                        <a:rPr lang="fa-IR" dirty="0">
                          <a:solidFill>
                            <a:schemeClr val="tx1"/>
                          </a:solidFill>
                        </a:rPr>
                        <a:t>آئدس</a:t>
                      </a:r>
                      <a:r>
                        <a:rPr lang="fa-IR" baseline="0" dirty="0">
                          <a:solidFill>
                            <a:schemeClr val="tx1"/>
                          </a:solidFill>
                        </a:rPr>
                        <a:t> آلبوپیکتوس</a:t>
                      </a:r>
                      <a:endParaRPr lang="en-US" dirty="0">
                        <a:solidFill>
                          <a:schemeClr val="tx1"/>
                        </a:solidFill>
                      </a:endParaRPr>
                    </a:p>
                  </a:txBody>
                  <a:tcPr>
                    <a:solidFill>
                      <a:schemeClr val="bg1"/>
                    </a:solidFill>
                  </a:tcPr>
                </a:tc>
                <a:tc>
                  <a:txBody>
                    <a:bodyPr/>
                    <a:lstStyle/>
                    <a:p>
                      <a:endParaRPr lang="en-US" dirty="0"/>
                    </a:p>
                  </a:txBody>
                  <a:tcPr>
                    <a:solidFill>
                      <a:srgbClr val="0000FF"/>
                    </a:solidFill>
                  </a:tcPr>
                </a:tc>
                <a:extLst>
                  <a:ext uri="{0D108BD9-81ED-4DB2-BD59-A6C34878D82A}">
                    <a16:rowId xmlns:a16="http://schemas.microsoft.com/office/drawing/2014/main" val="10002"/>
                  </a:ext>
                </a:extLst>
              </a:tr>
            </a:tbl>
          </a:graphicData>
        </a:graphic>
      </p:graphicFrame>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9564" y="2070680"/>
            <a:ext cx="2569890" cy="1957491"/>
          </a:xfrm>
          <a:prstGeom prst="rect">
            <a:avLst/>
          </a:prstGeom>
        </p:spPr>
      </p:pic>
    </p:spTree>
    <p:extLst>
      <p:ext uri="{BB962C8B-B14F-4D97-AF65-F5344CB8AC3E}">
        <p14:creationId xmlns:p14="http://schemas.microsoft.com/office/powerpoint/2010/main" val="2134631850"/>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56" name="Title 1"/>
          <p:cNvSpPr>
            <a:spLocks noGrp="1"/>
          </p:cNvSpPr>
          <p:nvPr>
            <p:ph type="title"/>
          </p:nvPr>
        </p:nvSpPr>
        <p:spPr/>
        <p:txBody>
          <a:bodyPr/>
          <a:lstStyle/>
          <a:p>
            <a:pPr algn="ctr"/>
            <a:r>
              <a:rPr lang="fa-IR" dirty="0">
                <a:cs typeface="B Titr" panose="00000700000000000000" pitchFamily="2" charset="-78"/>
              </a:rPr>
              <a:t>کنترل بالغین</a:t>
            </a:r>
            <a:endParaRPr lang="en-US" dirty="0">
              <a:cs typeface="B Titr" panose="00000700000000000000" pitchFamily="2" charset="-78"/>
            </a:endParaRPr>
          </a:p>
        </p:txBody>
      </p:sp>
      <p:sp>
        <p:nvSpPr>
          <p:cNvPr id="1048657" name="Content Placeholder 2"/>
          <p:cNvSpPr>
            <a:spLocks noGrp="1"/>
          </p:cNvSpPr>
          <p:nvPr>
            <p:ph idx="1"/>
          </p:nvPr>
        </p:nvSpPr>
        <p:spPr>
          <a:xfrm>
            <a:off x="1981200" y="1315720"/>
            <a:ext cx="8229600" cy="1828800"/>
          </a:xfrm>
        </p:spPr>
        <p:txBody>
          <a:bodyPr/>
          <a:lstStyle/>
          <a:p>
            <a:pPr marL="0" indent="0" algn="ctr" rtl="1">
              <a:buNone/>
            </a:pPr>
            <a:r>
              <a:rPr lang="fa-IR" sz="4400" b="1" dirty="0">
                <a:solidFill>
                  <a:srgbClr val="00B050"/>
                </a:solidFill>
                <a:cs typeface="B Titr" panose="00000700000000000000" pitchFamily="2" charset="-78"/>
              </a:rPr>
              <a:t>سمپاشی ابقایی داخلی</a:t>
            </a:r>
          </a:p>
          <a:p>
            <a:pPr marL="0" indent="0">
              <a:buNone/>
            </a:pPr>
            <a:endParaRPr lang="en-US" dirty="0">
              <a:cs typeface="B Titr" panose="00000700000000000000" pitchFamily="2" charset="-78"/>
            </a:endParaRPr>
          </a:p>
        </p:txBody>
      </p:sp>
      <p:pic>
        <p:nvPicPr>
          <p:cNvPr id="2097201" name="Picture 2"/>
          <p:cNvPicPr>
            <a:picLocks noChangeAspect="1" noChangeArrowheads="1"/>
          </p:cNvPicPr>
          <p:nvPr/>
        </p:nvPicPr>
        <p:blipFill>
          <a:blip r:embed="rId2"/>
          <a:srcRect/>
          <a:stretch>
            <a:fillRect/>
          </a:stretch>
        </p:blipFill>
        <p:spPr bwMode="auto">
          <a:xfrm>
            <a:off x="2971800" y="2265681"/>
            <a:ext cx="5999480" cy="4495037"/>
          </a:xfrm>
          <a:prstGeom prst="rect">
            <a:avLst/>
          </a:prstGeom>
          <a:noFill/>
          <a:ln>
            <a:noFill/>
          </a:ln>
          <a:effectLst/>
        </p:spPr>
      </p:pic>
    </p:spTree>
    <p:extLst>
      <p:ext uri="{BB962C8B-B14F-4D97-AF65-F5344CB8AC3E}">
        <p14:creationId xmlns:p14="http://schemas.microsoft.com/office/powerpoint/2010/main" val="2304558482"/>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1" name="Title 1"/>
          <p:cNvSpPr>
            <a:spLocks noGrp="1"/>
          </p:cNvSpPr>
          <p:nvPr>
            <p:ph type="title"/>
          </p:nvPr>
        </p:nvSpPr>
        <p:spPr>
          <a:xfrm>
            <a:off x="1981200" y="274638"/>
            <a:ext cx="8696960" cy="1554162"/>
          </a:xfrm>
        </p:spPr>
        <p:txBody>
          <a:bodyPr>
            <a:normAutofit/>
          </a:bodyPr>
          <a:lstStyle/>
          <a:p>
            <a:pPr algn="ctr"/>
            <a:r>
              <a:rPr lang="fa-IR" b="1" dirty="0">
                <a:cs typeface="B Titr" panose="00000700000000000000" pitchFamily="2" charset="-78"/>
              </a:rPr>
              <a:t>کنترل بالغین</a:t>
            </a:r>
            <a:br>
              <a:rPr lang="en-GB" b="1" dirty="0">
                <a:cs typeface="B Titr" panose="00000700000000000000" pitchFamily="2" charset="-78"/>
              </a:rPr>
            </a:br>
            <a:r>
              <a:rPr lang="fa-IR" b="1" dirty="0">
                <a:cs typeface="B Titr" panose="00000700000000000000" pitchFamily="2" charset="-78"/>
              </a:rPr>
              <a:t>سمپاشی ابقایی خارجی</a:t>
            </a:r>
            <a:endParaRPr lang="en-US" dirty="0">
              <a:cs typeface="B Titr" panose="00000700000000000000" pitchFamily="2" charset="-78"/>
            </a:endParaRPr>
          </a:p>
        </p:txBody>
      </p:sp>
      <p:sp>
        <p:nvSpPr>
          <p:cNvPr id="1048662" name="Content Placeholder 2"/>
          <p:cNvSpPr>
            <a:spLocks noGrp="1"/>
          </p:cNvSpPr>
          <p:nvPr>
            <p:ph idx="1"/>
          </p:nvPr>
        </p:nvSpPr>
        <p:spPr>
          <a:xfrm>
            <a:off x="2571206" y="2509520"/>
            <a:ext cx="8686800" cy="3429000"/>
          </a:xfrm>
        </p:spPr>
        <p:txBody>
          <a:bodyPr>
            <a:normAutofit/>
          </a:bodyPr>
          <a:lstStyle/>
          <a:p>
            <a:pPr marL="0" indent="0">
              <a:buNone/>
            </a:pPr>
            <a:r>
              <a:rPr lang="fa-IR" sz="4000" dirty="0">
                <a:solidFill>
                  <a:srgbClr val="C00000"/>
                </a:solidFill>
                <a:cs typeface="B Titr" panose="00000700000000000000" pitchFamily="2" charset="-78"/>
              </a:rPr>
              <a:t>سمپاشی به شعاع 150 متر اطراف خانه های مثبت</a:t>
            </a:r>
          </a:p>
        </p:txBody>
      </p:sp>
      <p:pic>
        <p:nvPicPr>
          <p:cNvPr id="2" name="Picture 1"/>
          <p:cNvPicPr>
            <a:picLocks noChangeAspect="1"/>
          </p:cNvPicPr>
          <p:nvPr/>
        </p:nvPicPr>
        <p:blipFill>
          <a:blip r:embed="rId2"/>
          <a:stretch>
            <a:fillRect/>
          </a:stretch>
        </p:blipFill>
        <p:spPr>
          <a:xfrm>
            <a:off x="7701095" y="3658484"/>
            <a:ext cx="4267570" cy="3036071"/>
          </a:xfrm>
          <a:prstGeom prst="rect">
            <a:avLst/>
          </a:prstGeom>
        </p:spPr>
      </p:pic>
      <p:pic>
        <p:nvPicPr>
          <p:cNvPr id="3" name="Picture 2"/>
          <p:cNvPicPr>
            <a:picLocks noChangeAspect="1"/>
          </p:cNvPicPr>
          <p:nvPr/>
        </p:nvPicPr>
        <p:blipFill>
          <a:blip r:embed="rId3"/>
          <a:stretch>
            <a:fillRect/>
          </a:stretch>
        </p:blipFill>
        <p:spPr>
          <a:xfrm>
            <a:off x="975082" y="3737739"/>
            <a:ext cx="6401355" cy="2956816"/>
          </a:xfrm>
          <a:prstGeom prst="rect">
            <a:avLst/>
          </a:prstGeom>
        </p:spPr>
      </p:pic>
    </p:spTree>
    <p:extLst>
      <p:ext uri="{BB962C8B-B14F-4D97-AF65-F5344CB8AC3E}">
        <p14:creationId xmlns:p14="http://schemas.microsoft.com/office/powerpoint/2010/main" val="1829450973"/>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0" name="Title 1"/>
          <p:cNvSpPr>
            <a:spLocks noGrp="1"/>
          </p:cNvSpPr>
          <p:nvPr>
            <p:ph type="title"/>
          </p:nvPr>
        </p:nvSpPr>
        <p:spPr>
          <a:xfrm>
            <a:off x="2152650" y="152401"/>
            <a:ext cx="7886700" cy="1059913"/>
          </a:xfrm>
        </p:spPr>
        <p:txBody>
          <a:bodyPr>
            <a:normAutofit/>
          </a:bodyPr>
          <a:lstStyle/>
          <a:p>
            <a:pPr algn="ctr"/>
            <a:r>
              <a:rPr lang="fa-IR" sz="6000" b="1" dirty="0">
                <a:solidFill>
                  <a:srgbClr val="C00000"/>
                </a:solidFill>
                <a:cs typeface="B Titr" panose="00000700000000000000" pitchFamily="2" charset="-78"/>
              </a:rPr>
              <a:t>محافظت فردی</a:t>
            </a:r>
            <a:endParaRPr lang="en-US" sz="6000" b="1" dirty="0">
              <a:solidFill>
                <a:srgbClr val="C00000"/>
              </a:solidFill>
              <a:cs typeface="B Titr" panose="00000700000000000000" pitchFamily="2" charset="-78"/>
            </a:endParaRPr>
          </a:p>
        </p:txBody>
      </p:sp>
      <p:sp>
        <p:nvSpPr>
          <p:cNvPr id="1048641" name="Content Placeholder 2"/>
          <p:cNvSpPr>
            <a:spLocks noGrp="1"/>
          </p:cNvSpPr>
          <p:nvPr>
            <p:ph idx="1"/>
          </p:nvPr>
        </p:nvSpPr>
        <p:spPr>
          <a:xfrm>
            <a:off x="2667000" y="1212313"/>
            <a:ext cx="9230360" cy="5410200"/>
          </a:xfrm>
        </p:spPr>
        <p:txBody>
          <a:bodyPr>
            <a:noAutofit/>
          </a:bodyPr>
          <a:lstStyle/>
          <a:p>
            <a:pPr algn="r" rtl="1">
              <a:lnSpc>
                <a:spcPct val="200000"/>
              </a:lnSpc>
            </a:pPr>
            <a:r>
              <a:rPr lang="fa-IR" sz="2800" dirty="0">
                <a:solidFill>
                  <a:srgbClr val="00B050"/>
                </a:solidFill>
                <a:cs typeface="B Titr" panose="00000700000000000000" pitchFamily="2" charset="-78"/>
              </a:rPr>
              <a:t>پوشیدن لباسهای بلند، سفید و گشاد</a:t>
            </a:r>
          </a:p>
          <a:p>
            <a:pPr algn="r" rtl="1">
              <a:lnSpc>
                <a:spcPct val="200000"/>
              </a:lnSpc>
            </a:pPr>
            <a:r>
              <a:rPr lang="fa-IR" sz="2800" dirty="0">
                <a:solidFill>
                  <a:srgbClr val="0070C0"/>
                </a:solidFill>
                <a:cs typeface="B Titr" panose="00000700000000000000" pitchFamily="2" charset="-78"/>
              </a:rPr>
              <a:t>استفاده از توری و پشه بند آغشته به حشره کش</a:t>
            </a:r>
          </a:p>
          <a:p>
            <a:pPr algn="r" rtl="1">
              <a:lnSpc>
                <a:spcPct val="200000"/>
              </a:lnSpc>
            </a:pPr>
            <a:r>
              <a:rPr lang="fa-IR" sz="2800" dirty="0">
                <a:cs typeface="B Titr" panose="00000700000000000000" pitchFamily="2" charset="-78"/>
              </a:rPr>
              <a:t>خوابیدن زیر پشه بند در طول روز</a:t>
            </a:r>
          </a:p>
          <a:p>
            <a:pPr algn="r" rtl="1">
              <a:lnSpc>
                <a:spcPct val="200000"/>
              </a:lnSpc>
            </a:pPr>
            <a:r>
              <a:rPr lang="fa-IR" sz="2800" dirty="0">
                <a:solidFill>
                  <a:srgbClr val="C00000"/>
                </a:solidFill>
                <a:cs typeface="B Titr" panose="00000700000000000000" pitchFamily="2" charset="-78"/>
              </a:rPr>
              <a:t>استراحت زیر پشه بند زمان  بیماری</a:t>
            </a:r>
          </a:p>
          <a:p>
            <a:pPr algn="r" rtl="1">
              <a:lnSpc>
                <a:spcPct val="200000"/>
              </a:lnSpc>
            </a:pPr>
            <a:r>
              <a:rPr lang="fa-IR" sz="2800" dirty="0">
                <a:solidFill>
                  <a:srgbClr val="7030A0"/>
                </a:solidFill>
                <a:cs typeface="B Titr" panose="00000700000000000000" pitchFamily="2" charset="-78"/>
              </a:rPr>
              <a:t>استفاده از حشره کشهای خانگی</a:t>
            </a:r>
          </a:p>
          <a:p>
            <a:pPr marL="0" indent="0">
              <a:lnSpc>
                <a:spcPct val="200000"/>
              </a:lnSpc>
              <a:buNone/>
            </a:pPr>
            <a:endParaRPr lang="en-US" sz="2800" dirty="0">
              <a:cs typeface="B Titr" panose="00000700000000000000" pitchFamily="2" charset="-78"/>
            </a:endParaRPr>
          </a:p>
        </p:txBody>
      </p:sp>
      <p:pic>
        <p:nvPicPr>
          <p:cNvPr id="2" name="Picture 1"/>
          <p:cNvPicPr>
            <a:picLocks noChangeAspect="1"/>
          </p:cNvPicPr>
          <p:nvPr/>
        </p:nvPicPr>
        <p:blipFill>
          <a:blip r:embed="rId2"/>
          <a:stretch>
            <a:fillRect/>
          </a:stretch>
        </p:blipFill>
        <p:spPr>
          <a:xfrm>
            <a:off x="2936241" y="4432379"/>
            <a:ext cx="2758759" cy="2067352"/>
          </a:xfrm>
          <a:prstGeom prst="rect">
            <a:avLst/>
          </a:prstGeom>
        </p:spPr>
      </p:pic>
      <p:pic>
        <p:nvPicPr>
          <p:cNvPr id="3" name="Picture 2"/>
          <p:cNvPicPr>
            <a:picLocks noChangeAspect="1"/>
          </p:cNvPicPr>
          <p:nvPr/>
        </p:nvPicPr>
        <p:blipFill>
          <a:blip r:embed="rId3"/>
          <a:stretch>
            <a:fillRect/>
          </a:stretch>
        </p:blipFill>
        <p:spPr>
          <a:xfrm>
            <a:off x="-23857" y="0"/>
            <a:ext cx="1919332" cy="2904936"/>
          </a:xfrm>
          <a:prstGeom prst="rect">
            <a:avLst/>
          </a:prstGeom>
        </p:spPr>
      </p:pic>
      <p:pic>
        <p:nvPicPr>
          <p:cNvPr id="4" name="Picture 3"/>
          <p:cNvPicPr>
            <a:picLocks noChangeAspect="1"/>
          </p:cNvPicPr>
          <p:nvPr/>
        </p:nvPicPr>
        <p:blipFill>
          <a:blip r:embed="rId4"/>
          <a:stretch>
            <a:fillRect/>
          </a:stretch>
        </p:blipFill>
        <p:spPr>
          <a:xfrm>
            <a:off x="107605" y="2894832"/>
            <a:ext cx="2559395" cy="3075094"/>
          </a:xfrm>
          <a:prstGeom prst="rect">
            <a:avLst/>
          </a:prstGeom>
        </p:spPr>
      </p:pic>
    </p:spTree>
    <p:extLst>
      <p:ext uri="{BB962C8B-B14F-4D97-AF65-F5344CB8AC3E}">
        <p14:creationId xmlns:p14="http://schemas.microsoft.com/office/powerpoint/2010/main" val="4126266975"/>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42" name="Title 1"/>
          <p:cNvSpPr>
            <a:spLocks noGrp="1"/>
          </p:cNvSpPr>
          <p:nvPr>
            <p:ph type="title"/>
          </p:nvPr>
        </p:nvSpPr>
        <p:spPr>
          <a:xfrm>
            <a:off x="2842260" y="280915"/>
            <a:ext cx="7886700" cy="1024287"/>
          </a:xfrm>
        </p:spPr>
        <p:txBody>
          <a:bodyPr>
            <a:normAutofit/>
          </a:bodyPr>
          <a:lstStyle/>
          <a:p>
            <a:pPr algn="ctr"/>
            <a:r>
              <a:rPr lang="fa-IR" b="1" dirty="0">
                <a:solidFill>
                  <a:srgbClr val="0070C0"/>
                </a:solidFill>
                <a:cs typeface="B Titr" panose="00000700000000000000" pitchFamily="2" charset="-78"/>
              </a:rPr>
              <a:t>استفاده از مواد دور کننده</a:t>
            </a:r>
            <a:endParaRPr lang="en-US" b="1" dirty="0">
              <a:solidFill>
                <a:srgbClr val="0070C0"/>
              </a:solidFill>
              <a:cs typeface="B Titr" panose="00000700000000000000" pitchFamily="2" charset="-78"/>
            </a:endParaRPr>
          </a:p>
        </p:txBody>
      </p:sp>
      <p:pic>
        <p:nvPicPr>
          <p:cNvPr id="4" name="Picture 3"/>
          <p:cNvPicPr>
            <a:picLocks noChangeAspect="1"/>
          </p:cNvPicPr>
          <p:nvPr/>
        </p:nvPicPr>
        <p:blipFill rotWithShape="1">
          <a:blip r:embed="rId2"/>
          <a:srcRect l="23469" t="6123" r="23469" b="7143"/>
          <a:stretch/>
        </p:blipFill>
        <p:spPr>
          <a:xfrm>
            <a:off x="461459" y="1108075"/>
            <a:ext cx="2839720" cy="4641850"/>
          </a:xfrm>
          <a:prstGeom prst="rect">
            <a:avLst/>
          </a:prstGeom>
        </p:spPr>
      </p:pic>
      <p:pic>
        <p:nvPicPr>
          <p:cNvPr id="5" name="Picture 4"/>
          <p:cNvPicPr>
            <a:picLocks noChangeAspect="1"/>
          </p:cNvPicPr>
          <p:nvPr/>
        </p:nvPicPr>
        <p:blipFill>
          <a:blip r:embed="rId3"/>
          <a:stretch>
            <a:fillRect/>
          </a:stretch>
        </p:blipFill>
        <p:spPr>
          <a:xfrm>
            <a:off x="3538220" y="2147810"/>
            <a:ext cx="8465004" cy="3923820"/>
          </a:xfrm>
          <a:prstGeom prst="rect">
            <a:avLst/>
          </a:prstGeom>
        </p:spPr>
      </p:pic>
    </p:spTree>
    <p:extLst>
      <p:ext uri="{BB962C8B-B14F-4D97-AF65-F5344CB8AC3E}">
        <p14:creationId xmlns:p14="http://schemas.microsoft.com/office/powerpoint/2010/main" val="40212344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4" name="Content Placeholder 2"/>
          <p:cNvSpPr>
            <a:spLocks noGrp="1"/>
          </p:cNvSpPr>
          <p:nvPr>
            <p:ph idx="1"/>
          </p:nvPr>
        </p:nvSpPr>
        <p:spPr>
          <a:xfrm>
            <a:off x="914400" y="477520"/>
            <a:ext cx="10007600" cy="5974080"/>
          </a:xfrm>
        </p:spPr>
        <p:txBody>
          <a:bodyPr>
            <a:normAutofit/>
          </a:bodyPr>
          <a:lstStyle/>
          <a:p>
            <a:pPr marL="0" indent="0">
              <a:lnSpc>
                <a:spcPct val="200000"/>
              </a:lnSpc>
              <a:buNone/>
            </a:pPr>
            <a:r>
              <a:rPr lang="fa-IR" sz="2800" b="1" dirty="0">
                <a:cs typeface="B Titr" panose="00000700000000000000" pitchFamily="2" charset="-78"/>
              </a:rPr>
              <a:t>پشه های آئدس به حشره کشهای مختلفی مقاوم هستند:</a:t>
            </a:r>
            <a:endParaRPr lang="en-US" sz="2800" b="1" dirty="0">
              <a:cs typeface="B Titr" panose="00000700000000000000" pitchFamily="2" charset="-78"/>
            </a:endParaRPr>
          </a:p>
          <a:p>
            <a:pPr>
              <a:lnSpc>
                <a:spcPct val="200000"/>
              </a:lnSpc>
            </a:pPr>
            <a:r>
              <a:rPr lang="en-US" sz="2800" b="1" dirty="0">
                <a:solidFill>
                  <a:srgbClr val="C00000"/>
                </a:solidFill>
                <a:cs typeface="B Titr" panose="00000700000000000000" pitchFamily="2" charset="-78"/>
              </a:rPr>
              <a:t> </a:t>
            </a:r>
            <a:r>
              <a:rPr lang="en-US" sz="2800" b="1" dirty="0">
                <a:solidFill>
                  <a:srgbClr val="C00000"/>
                </a:solidFill>
                <a:latin typeface="Times New Roman" panose="02020603050405020304" pitchFamily="18" charset="0"/>
                <a:cs typeface="Times New Roman" panose="02020603050405020304" pitchFamily="18" charset="0"/>
              </a:rPr>
              <a:t>DDT</a:t>
            </a:r>
          </a:p>
          <a:p>
            <a:pPr>
              <a:lnSpc>
                <a:spcPct val="200000"/>
              </a:lnSpc>
            </a:pPr>
            <a:r>
              <a:rPr lang="en-US" sz="2800" b="1" dirty="0" err="1">
                <a:latin typeface="Times New Roman" panose="02020603050405020304" pitchFamily="18" charset="0"/>
                <a:cs typeface="Times New Roman" panose="02020603050405020304" pitchFamily="18" charset="0"/>
              </a:rPr>
              <a:t>Malathion</a:t>
            </a:r>
            <a:endParaRPr lang="en-US" sz="2800" b="1" dirty="0">
              <a:solidFill>
                <a:srgbClr val="00B050"/>
              </a:solidFill>
              <a:latin typeface="Times New Roman" panose="02020603050405020304" pitchFamily="18" charset="0"/>
              <a:cs typeface="Times New Roman" panose="02020603050405020304" pitchFamily="18" charset="0"/>
            </a:endParaRPr>
          </a:p>
          <a:p>
            <a:pPr>
              <a:lnSpc>
                <a:spcPct val="200000"/>
              </a:lnSpc>
            </a:pPr>
            <a:r>
              <a:rPr lang="en-US" sz="2800" b="1" dirty="0" err="1">
                <a:solidFill>
                  <a:srgbClr val="0070C0"/>
                </a:solidFill>
                <a:latin typeface="Times New Roman" panose="02020603050405020304" pitchFamily="18" charset="0"/>
                <a:cs typeface="Times New Roman" panose="02020603050405020304" pitchFamily="18" charset="0"/>
              </a:rPr>
              <a:t>Pyrethroids</a:t>
            </a:r>
            <a:r>
              <a:rPr lang="en-US" sz="2800" b="1" dirty="0">
                <a:solidFill>
                  <a:srgbClr val="0070C0"/>
                </a:solidFill>
                <a:latin typeface="Times New Roman" panose="02020603050405020304" pitchFamily="18" charset="0"/>
                <a:cs typeface="Times New Roman" panose="02020603050405020304" pitchFamily="18" charset="0"/>
              </a:rPr>
              <a:t> such as </a:t>
            </a:r>
            <a:r>
              <a:rPr lang="en-US" sz="2800" b="1" dirty="0" err="1">
                <a:solidFill>
                  <a:srgbClr val="0070C0"/>
                </a:solidFill>
                <a:latin typeface="Times New Roman" panose="02020603050405020304" pitchFamily="18" charset="0"/>
                <a:cs typeface="Times New Roman" panose="02020603050405020304" pitchFamily="18" charset="0"/>
              </a:rPr>
              <a:t>deltamethrin</a:t>
            </a:r>
            <a:endParaRPr lang="en-US" sz="28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4710570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fa-IR" dirty="0">
                <a:solidFill>
                  <a:srgbClr val="C00000"/>
                </a:solidFill>
                <a:cs typeface="B Titr" panose="00000700000000000000" pitchFamily="2" charset="-78"/>
              </a:rPr>
              <a:t>روشهای نوین کنترل</a:t>
            </a:r>
          </a:p>
        </p:txBody>
      </p:sp>
      <p:sp>
        <p:nvSpPr>
          <p:cNvPr id="4" name="TextBox 3"/>
          <p:cNvSpPr txBox="1"/>
          <p:nvPr/>
        </p:nvSpPr>
        <p:spPr>
          <a:xfrm>
            <a:off x="321972" y="1690688"/>
            <a:ext cx="11260428" cy="4031873"/>
          </a:xfrm>
          <a:prstGeom prst="rect">
            <a:avLst/>
          </a:prstGeom>
          <a:noFill/>
        </p:spPr>
        <p:txBody>
          <a:bodyPr wrap="square" rtlCol="1">
            <a:spAutoFit/>
          </a:bodyPr>
          <a:lstStyle/>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Microbial control of adult vectors using </a:t>
            </a:r>
            <a:r>
              <a:rPr kumimoji="0" lang="en-US" sz="32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Wolbachia</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a:ln>
                  <a:noFill/>
                </a:ln>
                <a:solidFill>
                  <a:srgbClr val="00B050"/>
                </a:solidFill>
                <a:effectLst/>
                <a:uLnTx/>
                <a:uFillTx/>
                <a:latin typeface="Times New Roman" panose="02020603050405020304" pitchFamily="18" charset="0"/>
                <a:ea typeface="+mn-ea"/>
                <a:cs typeface="Times New Roman" panose="02020603050405020304" pitchFamily="18" charset="0"/>
              </a:rPr>
              <a:t>Attract-and-kill baits/attractive toxic sugar bait (ATSB).</a:t>
            </a: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Autocidal</a:t>
            </a:r>
            <a:r>
              <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sticky gravid </a:t>
            </a:r>
            <a:r>
              <a:rPr kumimoji="0" lang="en-US" sz="32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ovitrap</a:t>
            </a:r>
            <a:endParaRPr kumimoji="0" lang="en-US" sz="32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a:p>
            <a:pPr marL="285750" marR="0" lvl="0" indent="-285750" algn="l" defTabSz="914400" rtl="0" eaLnBrk="1" fontAlgn="auto" latinLnBrk="0" hangingPunct="1">
              <a:lnSpc>
                <a:spcPct val="200000"/>
              </a:lnSpc>
              <a:spcBef>
                <a:spcPts val="0"/>
              </a:spcBef>
              <a:spcAft>
                <a:spcPts val="0"/>
              </a:spcAft>
              <a:buClrTx/>
              <a:buSzTx/>
              <a:buFont typeface="Arial" panose="020B0604020202020204" pitchFamily="34" charset="0"/>
              <a:buChar char="•"/>
              <a:tabLst/>
              <a:defRPr/>
            </a:pPr>
            <a:r>
              <a:rPr kumimoji="0" lang="en-US" sz="32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Sterile insect technique (FAO/IAEA)</a:t>
            </a:r>
            <a:endParaRPr kumimoji="0" lang="en-US" sz="32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465997176"/>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ctr">
              <a:buNone/>
            </a:pPr>
            <a:r>
              <a:rPr lang="fa-IR" sz="4800" dirty="0">
                <a:cs typeface="B Titr" panose="00000700000000000000" pitchFamily="2" charset="-78"/>
              </a:rPr>
              <a:t>کنترل مخازن بیماری</a:t>
            </a:r>
            <a:endParaRPr lang="en-US" sz="4800" dirty="0">
              <a:cs typeface="B Titr" panose="00000700000000000000" pitchFamily="2" charset="-78"/>
            </a:endParaRPr>
          </a:p>
        </p:txBody>
      </p:sp>
    </p:spTree>
    <p:extLst>
      <p:ext uri="{BB962C8B-B14F-4D97-AF65-F5344CB8AC3E}">
        <p14:creationId xmlns:p14="http://schemas.microsoft.com/office/powerpoint/2010/main" val="1205999537"/>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p:cNvPicPr>
            <a:picLocks noGrp="1" noChangeAspect="1"/>
          </p:cNvPicPr>
          <p:nvPr>
            <p:ph idx="1"/>
          </p:nvPr>
        </p:nvPicPr>
        <p:blipFill>
          <a:blip r:embed="rId2"/>
          <a:stretch>
            <a:fillRect/>
          </a:stretch>
        </p:blipFill>
        <p:spPr>
          <a:xfrm>
            <a:off x="1970468" y="1382180"/>
            <a:ext cx="7791718" cy="4946610"/>
          </a:xfrm>
          <a:prstGeom prst="rect">
            <a:avLst/>
          </a:prstGeom>
        </p:spPr>
      </p:pic>
      <p:pic>
        <p:nvPicPr>
          <p:cNvPr id="5" name="Picture 4"/>
          <p:cNvPicPr>
            <a:picLocks noChangeAspect="1"/>
          </p:cNvPicPr>
          <p:nvPr/>
        </p:nvPicPr>
        <p:blipFill rotWithShape="1">
          <a:blip r:embed="rId3"/>
          <a:srcRect l="41425" t="1968" r="610" b="802"/>
          <a:stretch/>
        </p:blipFill>
        <p:spPr>
          <a:xfrm>
            <a:off x="9288300" y="721217"/>
            <a:ext cx="2998144" cy="2331077"/>
          </a:xfrm>
          <a:prstGeom prst="rect">
            <a:avLst/>
          </a:prstGeom>
        </p:spPr>
      </p:pic>
    </p:spTree>
    <p:extLst>
      <p:ext uri="{BB962C8B-B14F-4D97-AF65-F5344CB8AC3E}">
        <p14:creationId xmlns:p14="http://schemas.microsoft.com/office/powerpoint/2010/main" val="1619161763"/>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t="1188" b="11478"/>
          <a:stretch/>
        </p:blipFill>
        <p:spPr>
          <a:xfrm>
            <a:off x="193184" y="244699"/>
            <a:ext cx="11498384" cy="5679583"/>
          </a:xfrm>
          <a:prstGeom prst="rect">
            <a:avLst/>
          </a:prstGeom>
        </p:spPr>
      </p:pic>
    </p:spTree>
    <p:extLst>
      <p:ext uri="{BB962C8B-B14F-4D97-AF65-F5344CB8AC3E}">
        <p14:creationId xmlns:p14="http://schemas.microsoft.com/office/powerpoint/2010/main" val="1836636016"/>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12191999" cy="6858000"/>
          </a:xfrm>
          <a:prstGeom prst="rect">
            <a:avLst/>
          </a:prstGeom>
        </p:spPr>
      </p:pic>
      <p:sp>
        <p:nvSpPr>
          <p:cNvPr id="3" name="Title 2"/>
          <p:cNvSpPr>
            <a:spLocks noGrp="1"/>
          </p:cNvSpPr>
          <p:nvPr>
            <p:ph type="title"/>
          </p:nvPr>
        </p:nvSpPr>
        <p:spPr>
          <a:xfrm>
            <a:off x="7112000" y="1126411"/>
            <a:ext cx="3951226" cy="1832689"/>
          </a:xfrm>
          <a:noFill/>
        </p:spPr>
        <p:txBody>
          <a:bodyPr>
            <a:noAutofit/>
          </a:bodyPr>
          <a:lstStyle/>
          <a:p>
            <a:br>
              <a:rPr lang="fa-IR" sz="11500" dirty="0">
                <a:ln w="22225">
                  <a:solidFill>
                    <a:schemeClr val="accent2"/>
                  </a:solidFill>
                  <a:prstDash val="solid"/>
                </a:ln>
                <a:solidFill>
                  <a:srgbClr val="FF0000"/>
                </a:solidFill>
              </a:rPr>
            </a:br>
            <a:br>
              <a:rPr lang="fa-IR" sz="11500" dirty="0">
                <a:ln w="22225">
                  <a:solidFill>
                    <a:schemeClr val="accent2"/>
                  </a:solidFill>
                  <a:prstDash val="solid"/>
                </a:ln>
                <a:solidFill>
                  <a:srgbClr val="FF0000"/>
                </a:solidFill>
              </a:rPr>
            </a:br>
            <a:r>
              <a:rPr lang="fa-IR" sz="11500" dirty="0">
                <a:ln w="22225">
                  <a:solidFill>
                    <a:schemeClr val="accent2"/>
                  </a:solidFill>
                  <a:prstDash val="solid"/>
                </a:ln>
                <a:solidFill>
                  <a:srgbClr val="FF0000"/>
                </a:solidFill>
              </a:rPr>
              <a:t>سپاس </a:t>
            </a:r>
            <a:br>
              <a:rPr lang="en-US" altLang="en-US" sz="11500" dirty="0">
                <a:ln w="22225">
                  <a:solidFill>
                    <a:schemeClr val="accent2"/>
                  </a:solidFill>
                  <a:prstDash val="solid"/>
                </a:ln>
                <a:solidFill>
                  <a:srgbClr val="FF0000"/>
                </a:solidFill>
              </a:rPr>
            </a:br>
            <a:br>
              <a:rPr lang="en-US" altLang="en-US" sz="11500" dirty="0">
                <a:ln w="22225">
                  <a:solidFill>
                    <a:schemeClr val="accent2"/>
                  </a:solidFill>
                  <a:prstDash val="solid"/>
                </a:ln>
                <a:solidFill>
                  <a:srgbClr val="FF0000"/>
                </a:solidFill>
              </a:rPr>
            </a:br>
            <a:endParaRPr lang="en-US" sz="11500" dirty="0">
              <a:ln w="22225">
                <a:solidFill>
                  <a:schemeClr val="accent2"/>
                </a:solidFill>
                <a:prstDash val="solid"/>
              </a:ln>
              <a:solidFill>
                <a:srgbClr val="FF0000"/>
              </a:solidFill>
            </a:endParaRPr>
          </a:p>
        </p:txBody>
      </p:sp>
    </p:spTree>
    <p:extLst>
      <p:ext uri="{BB962C8B-B14F-4D97-AF65-F5344CB8AC3E}">
        <p14:creationId xmlns:p14="http://schemas.microsoft.com/office/powerpoint/2010/main" val="2568535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نقشه انتشار پشه ناقل در اروپا</a:t>
            </a:r>
            <a:endParaRPr lang="en-US" dirty="0"/>
          </a:p>
        </p:txBody>
      </p:sp>
      <p:pic>
        <p:nvPicPr>
          <p:cNvPr id="6" name="Picture 5"/>
          <p:cNvPicPr>
            <a:picLocks noChangeAspect="1"/>
          </p:cNvPicPr>
          <p:nvPr/>
        </p:nvPicPr>
        <p:blipFill>
          <a:blip r:embed="rId2"/>
          <a:stretch>
            <a:fillRect/>
          </a:stretch>
        </p:blipFill>
        <p:spPr>
          <a:xfrm>
            <a:off x="6306712" y="2040556"/>
            <a:ext cx="5484231" cy="3911692"/>
          </a:xfrm>
          <a:prstGeom prst="rect">
            <a:avLst/>
          </a:prstGeom>
          <a:ln>
            <a:solidFill>
              <a:schemeClr val="accent1">
                <a:lumMod val="75000"/>
              </a:schemeClr>
            </a:solidFill>
          </a:ln>
        </p:spPr>
      </p:pic>
      <p:pic>
        <p:nvPicPr>
          <p:cNvPr id="8" name="Picture 7"/>
          <p:cNvPicPr>
            <a:picLocks noChangeAspect="1"/>
          </p:cNvPicPr>
          <p:nvPr/>
        </p:nvPicPr>
        <p:blipFill>
          <a:blip r:embed="rId3"/>
          <a:stretch>
            <a:fillRect/>
          </a:stretch>
        </p:blipFill>
        <p:spPr>
          <a:xfrm>
            <a:off x="755905" y="2022447"/>
            <a:ext cx="5275025" cy="3929801"/>
          </a:xfrm>
          <a:prstGeom prst="rect">
            <a:avLst/>
          </a:prstGeom>
          <a:ln>
            <a:solidFill>
              <a:schemeClr val="accent1">
                <a:lumMod val="75000"/>
              </a:schemeClr>
            </a:solidFill>
          </a:ln>
        </p:spPr>
      </p:pic>
    </p:spTree>
    <p:extLst>
      <p:ext uri="{BB962C8B-B14F-4D97-AF65-F5344CB8AC3E}">
        <p14:creationId xmlns:p14="http://schemas.microsoft.com/office/powerpoint/2010/main" val="24546791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a:stretch>
            <a:fillRect/>
          </a:stretch>
        </p:blipFill>
        <p:spPr>
          <a:xfrm>
            <a:off x="434128" y="1588958"/>
            <a:ext cx="2549018" cy="1759809"/>
          </a:xfrm>
          <a:prstGeom prst="rect">
            <a:avLst/>
          </a:prstGeom>
        </p:spPr>
      </p:pic>
      <p:sp>
        <p:nvSpPr>
          <p:cNvPr id="3" name="Title 2"/>
          <p:cNvSpPr>
            <a:spLocks noGrp="1" noEditPoints="1"/>
          </p:cNvSpPr>
          <p:nvPr>
            <p:ph type="title"/>
          </p:nvPr>
        </p:nvSpPr>
        <p:spPr>
          <a:solidFill>
            <a:schemeClr val="accent6">
              <a:lumMod val="75000"/>
            </a:schemeClr>
          </a:solidFill>
        </p:spPr>
        <p:txBody>
          <a:bodyPr>
            <a:normAutofit/>
          </a:bodyPr>
          <a:lstStyle/>
          <a:p>
            <a:pPr algn="r" rtl="1"/>
            <a:r>
              <a:rPr lang="fa-IR" sz="4000" dirty="0"/>
              <a:t>روند گسترش پشه </a:t>
            </a:r>
            <a:r>
              <a:rPr lang="fa-IR" sz="4000" dirty="0" err="1"/>
              <a:t>آئدس</a:t>
            </a:r>
            <a:r>
              <a:rPr lang="fa-IR" sz="4000" dirty="0"/>
              <a:t> </a:t>
            </a:r>
            <a:r>
              <a:rPr lang="fa-IR" sz="4000" dirty="0" err="1"/>
              <a:t>آلبوپیکتوس</a:t>
            </a:r>
            <a:r>
              <a:rPr lang="fa-IR" sz="4000" dirty="0"/>
              <a:t> در فرانسه</a:t>
            </a:r>
            <a:endParaRPr lang="en-US" sz="4000" dirty="0"/>
          </a:p>
        </p:txBody>
      </p:sp>
      <p:pic>
        <p:nvPicPr>
          <p:cNvPr id="5" name="Picture 4"/>
          <p:cNvPicPr>
            <a:picLocks noChangeAspect="1"/>
          </p:cNvPicPr>
          <p:nvPr/>
        </p:nvPicPr>
        <p:blipFill>
          <a:blip r:embed="rId3"/>
          <a:srcRect/>
          <a:stretch>
            <a:fillRect/>
          </a:stretch>
        </p:blipFill>
        <p:spPr>
          <a:xfrm>
            <a:off x="3432749" y="1588958"/>
            <a:ext cx="2421276" cy="1759809"/>
          </a:xfrm>
          <a:prstGeom prst="rect">
            <a:avLst/>
          </a:prstGeom>
        </p:spPr>
      </p:pic>
      <p:pic>
        <p:nvPicPr>
          <p:cNvPr id="6" name="Picture 5"/>
          <p:cNvPicPr>
            <a:picLocks noChangeAspect="1"/>
          </p:cNvPicPr>
          <p:nvPr/>
        </p:nvPicPr>
        <p:blipFill>
          <a:blip r:embed="rId4"/>
          <a:srcRect/>
          <a:stretch>
            <a:fillRect/>
          </a:stretch>
        </p:blipFill>
        <p:spPr>
          <a:xfrm>
            <a:off x="6187767" y="1614359"/>
            <a:ext cx="2366463" cy="1734408"/>
          </a:xfrm>
          <a:prstGeom prst="rect">
            <a:avLst/>
          </a:prstGeom>
        </p:spPr>
      </p:pic>
      <p:pic>
        <p:nvPicPr>
          <p:cNvPr id="7" name="Picture 6"/>
          <p:cNvPicPr>
            <a:picLocks noChangeAspect="1"/>
          </p:cNvPicPr>
          <p:nvPr/>
        </p:nvPicPr>
        <p:blipFill>
          <a:blip r:embed="rId5"/>
          <a:srcRect/>
          <a:stretch>
            <a:fillRect/>
          </a:stretch>
        </p:blipFill>
        <p:spPr>
          <a:xfrm>
            <a:off x="8933885" y="1614359"/>
            <a:ext cx="2516968" cy="1734408"/>
          </a:xfrm>
          <a:prstGeom prst="rect">
            <a:avLst/>
          </a:prstGeom>
        </p:spPr>
      </p:pic>
      <p:pic>
        <p:nvPicPr>
          <p:cNvPr id="8" name="Picture 7"/>
          <p:cNvPicPr>
            <a:picLocks noChangeAspect="1"/>
          </p:cNvPicPr>
          <p:nvPr/>
        </p:nvPicPr>
        <p:blipFill>
          <a:blip r:embed="rId6"/>
          <a:srcRect/>
          <a:stretch>
            <a:fillRect/>
          </a:stretch>
        </p:blipFill>
        <p:spPr>
          <a:xfrm>
            <a:off x="434128" y="3630784"/>
            <a:ext cx="2610552" cy="1802291"/>
          </a:xfrm>
          <a:prstGeom prst="rect">
            <a:avLst/>
          </a:prstGeom>
        </p:spPr>
      </p:pic>
      <p:pic>
        <p:nvPicPr>
          <p:cNvPr id="9" name="Picture 8"/>
          <p:cNvPicPr>
            <a:picLocks noChangeAspect="1"/>
          </p:cNvPicPr>
          <p:nvPr/>
        </p:nvPicPr>
        <p:blipFill>
          <a:blip r:embed="rId7"/>
          <a:srcRect/>
          <a:stretch>
            <a:fillRect/>
          </a:stretch>
        </p:blipFill>
        <p:spPr>
          <a:xfrm>
            <a:off x="3432749" y="3630784"/>
            <a:ext cx="2594496" cy="1831220"/>
          </a:xfrm>
          <a:prstGeom prst="rect">
            <a:avLst/>
          </a:prstGeom>
        </p:spPr>
      </p:pic>
      <p:pic>
        <p:nvPicPr>
          <p:cNvPr id="10" name="Picture 9"/>
          <p:cNvPicPr>
            <a:picLocks noChangeAspect="1"/>
          </p:cNvPicPr>
          <p:nvPr/>
        </p:nvPicPr>
        <p:blipFill>
          <a:blip r:embed="rId8"/>
          <a:srcRect/>
          <a:stretch>
            <a:fillRect/>
          </a:stretch>
        </p:blipFill>
        <p:spPr>
          <a:xfrm>
            <a:off x="6187767" y="3630785"/>
            <a:ext cx="2578319" cy="1802290"/>
          </a:xfrm>
          <a:prstGeom prst="rect">
            <a:avLst/>
          </a:prstGeom>
        </p:spPr>
      </p:pic>
      <p:pic>
        <p:nvPicPr>
          <p:cNvPr id="11" name="Picture 10"/>
          <p:cNvPicPr>
            <a:picLocks noChangeAspect="1"/>
          </p:cNvPicPr>
          <p:nvPr/>
        </p:nvPicPr>
        <p:blipFill>
          <a:blip r:embed="rId9"/>
          <a:srcRect/>
          <a:stretch>
            <a:fillRect/>
          </a:stretch>
        </p:blipFill>
        <p:spPr>
          <a:xfrm>
            <a:off x="8933885" y="3617022"/>
            <a:ext cx="2571888" cy="1829814"/>
          </a:xfrm>
          <a:prstGeom prst="rect">
            <a:avLst/>
          </a:prstGeom>
        </p:spPr>
      </p:pic>
    </p:spTree>
    <p:extLst>
      <p:ext uri="{BB962C8B-B14F-4D97-AF65-F5344CB8AC3E}">
        <p14:creationId xmlns:p14="http://schemas.microsoft.com/office/powerpoint/2010/main" val="172898638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rcRect/>
          <a:stretch>
            <a:fillRect/>
          </a:stretch>
        </p:blipFill>
        <p:spPr>
          <a:xfrm>
            <a:off x="574101" y="1722681"/>
            <a:ext cx="2572951" cy="1684858"/>
          </a:xfrm>
          <a:prstGeom prst="rect">
            <a:avLst/>
          </a:prstGeom>
        </p:spPr>
      </p:pic>
      <p:sp>
        <p:nvSpPr>
          <p:cNvPr id="3" name="Title 2"/>
          <p:cNvSpPr>
            <a:spLocks noGrp="1" noEditPoints="1"/>
          </p:cNvSpPr>
          <p:nvPr>
            <p:ph type="title"/>
          </p:nvPr>
        </p:nvSpPr>
        <p:spPr>
          <a:solidFill>
            <a:schemeClr val="accent6">
              <a:lumMod val="75000"/>
            </a:schemeClr>
          </a:solidFill>
        </p:spPr>
        <p:txBody>
          <a:bodyPr>
            <a:normAutofit/>
          </a:bodyPr>
          <a:lstStyle/>
          <a:p>
            <a:pPr algn="ctr"/>
            <a:r>
              <a:rPr lang="fa-IR" sz="3600" dirty="0"/>
              <a:t>روند گسترش پشه </a:t>
            </a:r>
            <a:r>
              <a:rPr lang="fa-IR" sz="3600" dirty="0" err="1"/>
              <a:t>آئدس</a:t>
            </a:r>
            <a:r>
              <a:rPr lang="fa-IR" sz="3600" dirty="0"/>
              <a:t> </a:t>
            </a:r>
            <a:r>
              <a:rPr lang="fa-IR" sz="3600" dirty="0" err="1"/>
              <a:t>آلبوپیکتوس</a:t>
            </a:r>
            <a:r>
              <a:rPr lang="fa-IR" sz="3600" dirty="0"/>
              <a:t> در فرانسه</a:t>
            </a:r>
            <a:endParaRPr lang="en-US" sz="3600" dirty="0"/>
          </a:p>
        </p:txBody>
      </p:sp>
      <p:pic>
        <p:nvPicPr>
          <p:cNvPr id="5" name="Picture 4"/>
          <p:cNvPicPr>
            <a:picLocks noChangeAspect="1"/>
          </p:cNvPicPr>
          <p:nvPr/>
        </p:nvPicPr>
        <p:blipFill>
          <a:blip r:embed="rId3"/>
          <a:srcRect/>
          <a:stretch>
            <a:fillRect/>
          </a:stretch>
        </p:blipFill>
        <p:spPr>
          <a:xfrm>
            <a:off x="3401072" y="1722681"/>
            <a:ext cx="2841160" cy="1804779"/>
          </a:xfrm>
          <a:prstGeom prst="rect">
            <a:avLst/>
          </a:prstGeom>
        </p:spPr>
      </p:pic>
      <p:pic>
        <p:nvPicPr>
          <p:cNvPr id="6" name="Picture 5"/>
          <p:cNvPicPr>
            <a:picLocks noChangeAspect="1"/>
          </p:cNvPicPr>
          <p:nvPr/>
        </p:nvPicPr>
        <p:blipFill>
          <a:blip r:embed="rId4"/>
          <a:srcRect/>
          <a:stretch>
            <a:fillRect/>
          </a:stretch>
        </p:blipFill>
        <p:spPr>
          <a:xfrm>
            <a:off x="6640642" y="1817803"/>
            <a:ext cx="2563319" cy="1709657"/>
          </a:xfrm>
          <a:prstGeom prst="rect">
            <a:avLst/>
          </a:prstGeom>
        </p:spPr>
      </p:pic>
      <p:pic>
        <p:nvPicPr>
          <p:cNvPr id="7" name="Picture 6"/>
          <p:cNvPicPr>
            <a:picLocks noChangeAspect="1"/>
          </p:cNvPicPr>
          <p:nvPr/>
        </p:nvPicPr>
        <p:blipFill>
          <a:blip r:embed="rId5"/>
          <a:srcRect/>
          <a:stretch>
            <a:fillRect/>
          </a:stretch>
        </p:blipFill>
        <p:spPr>
          <a:xfrm>
            <a:off x="9602371" y="1831152"/>
            <a:ext cx="2302344" cy="1696308"/>
          </a:xfrm>
          <a:prstGeom prst="rect">
            <a:avLst/>
          </a:prstGeom>
        </p:spPr>
      </p:pic>
      <p:pic>
        <p:nvPicPr>
          <p:cNvPr id="8" name="Picture 7"/>
          <p:cNvPicPr>
            <a:picLocks noChangeAspect="1"/>
          </p:cNvPicPr>
          <p:nvPr/>
        </p:nvPicPr>
        <p:blipFill>
          <a:blip r:embed="rId6"/>
          <a:srcRect/>
          <a:stretch>
            <a:fillRect/>
          </a:stretch>
        </p:blipFill>
        <p:spPr>
          <a:xfrm>
            <a:off x="527701" y="3862504"/>
            <a:ext cx="2619352" cy="1745144"/>
          </a:xfrm>
          <a:prstGeom prst="rect">
            <a:avLst/>
          </a:prstGeom>
        </p:spPr>
      </p:pic>
      <p:pic>
        <p:nvPicPr>
          <p:cNvPr id="9" name="Picture 8"/>
          <p:cNvPicPr>
            <a:picLocks noChangeAspect="1"/>
          </p:cNvPicPr>
          <p:nvPr/>
        </p:nvPicPr>
        <p:blipFill>
          <a:blip r:embed="rId7"/>
          <a:srcRect/>
          <a:stretch>
            <a:fillRect/>
          </a:stretch>
        </p:blipFill>
        <p:spPr>
          <a:xfrm>
            <a:off x="3401072" y="3862504"/>
            <a:ext cx="2729905" cy="1745144"/>
          </a:xfrm>
          <a:prstGeom prst="rect">
            <a:avLst/>
          </a:prstGeom>
        </p:spPr>
      </p:pic>
      <p:pic>
        <p:nvPicPr>
          <p:cNvPr id="10" name="Picture 9"/>
          <p:cNvPicPr>
            <a:picLocks noChangeAspect="1"/>
          </p:cNvPicPr>
          <p:nvPr/>
        </p:nvPicPr>
        <p:blipFill>
          <a:blip r:embed="rId8"/>
          <a:srcRect/>
          <a:stretch>
            <a:fillRect/>
          </a:stretch>
        </p:blipFill>
        <p:spPr>
          <a:xfrm>
            <a:off x="6640642" y="3862504"/>
            <a:ext cx="2527221" cy="1831468"/>
          </a:xfrm>
          <a:prstGeom prst="rect">
            <a:avLst/>
          </a:prstGeom>
        </p:spPr>
      </p:pic>
      <p:pic>
        <p:nvPicPr>
          <p:cNvPr id="11" name="Picture 10"/>
          <p:cNvPicPr>
            <a:picLocks noChangeAspect="1"/>
          </p:cNvPicPr>
          <p:nvPr/>
        </p:nvPicPr>
        <p:blipFill>
          <a:blip r:embed="rId9"/>
          <a:srcRect/>
          <a:stretch>
            <a:fillRect/>
          </a:stretch>
        </p:blipFill>
        <p:spPr>
          <a:xfrm>
            <a:off x="9529857" y="3908124"/>
            <a:ext cx="2374858" cy="1787459"/>
          </a:xfrm>
          <a:prstGeom prst="rect">
            <a:avLst/>
          </a:prstGeom>
        </p:spPr>
      </p:pic>
    </p:spTree>
    <p:extLst>
      <p:ext uri="{BB962C8B-B14F-4D97-AF65-F5344CB8AC3E}">
        <p14:creationId xmlns:p14="http://schemas.microsoft.com/office/powerpoint/2010/main" val="691030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7" name="Content Placeholder 1"/>
          <p:cNvSpPr>
            <a:spLocks noGrp="1"/>
          </p:cNvSpPr>
          <p:nvPr>
            <p:ph idx="1"/>
          </p:nvPr>
        </p:nvSpPr>
        <p:spPr/>
        <p:txBody>
          <a:bodyPr>
            <a:normAutofit fontScale="92500" lnSpcReduction="20000"/>
          </a:bodyPr>
          <a:lstStyle/>
          <a:p>
            <a:pPr marL="0" indent="0">
              <a:buNone/>
            </a:pPr>
            <a:r>
              <a:rPr lang="fa-IR" b="1" dirty="0"/>
              <a:t>کشور بنگلادش:</a:t>
            </a:r>
            <a:endParaRPr lang="en-US" b="1" dirty="0"/>
          </a:p>
          <a:p>
            <a:pPr marL="0" indent="0">
              <a:buNone/>
            </a:pPr>
            <a:r>
              <a:rPr lang="fa-IR" b="1" dirty="0"/>
              <a:t>جمعیت کشور:169 میلیون نفر</a:t>
            </a:r>
            <a:endParaRPr lang="en-US" b="1" dirty="0"/>
          </a:p>
          <a:p>
            <a:pPr marL="0" indent="0">
              <a:buNone/>
            </a:pPr>
            <a:r>
              <a:rPr lang="fa-IR" b="1" dirty="0"/>
              <a:t>طغیان کم سابقه تب دانگ </a:t>
            </a:r>
            <a:r>
              <a:rPr lang="en-US" b="1" dirty="0"/>
              <a:t>Dengue fever</a:t>
            </a:r>
            <a:endParaRPr lang="fa-IR" b="1" dirty="0"/>
          </a:p>
          <a:p>
            <a:pPr marL="0" indent="0">
              <a:buNone/>
            </a:pPr>
            <a:r>
              <a:rPr lang="fa-IR" b="1" dirty="0"/>
              <a:t>گزارش سازمان جهانی بهداشت</a:t>
            </a:r>
          </a:p>
          <a:p>
            <a:r>
              <a:rPr lang="fa-IR" dirty="0"/>
              <a:t>در سال 2023،تعداد </a:t>
            </a:r>
            <a:r>
              <a:rPr lang="fa-IR" sz="1900" dirty="0">
                <a:cs typeface="B Titr" panose="00000700000000000000" pitchFamily="2" charset="-78"/>
              </a:rPr>
              <a:t>209</a:t>
            </a:r>
            <a:r>
              <a:rPr lang="fa-IR" sz="1300" dirty="0">
                <a:cs typeface="B Titr" panose="00000700000000000000" pitchFamily="2" charset="-78"/>
              </a:rPr>
              <a:t>/</a:t>
            </a:r>
            <a:r>
              <a:rPr lang="fa-IR" sz="1900" dirty="0">
                <a:cs typeface="B Titr" panose="00000700000000000000" pitchFamily="2" charset="-78"/>
              </a:rPr>
              <a:t>000</a:t>
            </a:r>
            <a:r>
              <a:rPr lang="fa-IR" dirty="0"/>
              <a:t> مورد تب دانگ.</a:t>
            </a:r>
          </a:p>
          <a:p>
            <a:r>
              <a:rPr lang="fa-IR" sz="2200" dirty="0">
                <a:cs typeface="B Titr" panose="00000700000000000000" pitchFamily="2" charset="-78"/>
              </a:rPr>
              <a:t>2694</a:t>
            </a:r>
            <a:r>
              <a:rPr lang="en-US" sz="2200" dirty="0">
                <a:cs typeface="B Titr" panose="00000700000000000000" pitchFamily="2" charset="-78"/>
              </a:rPr>
              <a:t> </a:t>
            </a:r>
            <a:r>
              <a:rPr lang="fa-IR" sz="2200" dirty="0">
                <a:cs typeface="B Titr" panose="00000700000000000000" pitchFamily="2" charset="-78"/>
              </a:rPr>
              <a:t>در روز آخر جولای (9مرداد) در بیمارستان بستری شدند.</a:t>
            </a:r>
          </a:p>
          <a:p>
            <a:r>
              <a:rPr lang="fa-IR" dirty="0"/>
              <a:t>ماه سپتامبر </a:t>
            </a:r>
            <a:r>
              <a:rPr lang="fa-IR" sz="2200" dirty="0">
                <a:cs typeface="B Titr" panose="00000700000000000000" pitchFamily="2" charset="-78"/>
              </a:rPr>
              <a:t>79000 مثبت تب دانگ</a:t>
            </a:r>
          </a:p>
          <a:p>
            <a:r>
              <a:rPr lang="fa-IR" dirty="0"/>
              <a:t> علاوه بر این، اگرچه خطر ابتلا به تب دانگ در طول سال در بنگلادش وجود دارد، عفونت ها معمولاً در آگوست و سپتامبر(8</a:t>
            </a:r>
            <a:r>
              <a:rPr lang="en-US" dirty="0"/>
              <a:t> </a:t>
            </a:r>
            <a:r>
              <a:rPr lang="fa-IR" dirty="0"/>
              <a:t>مردادتا 10 مهر) به اوج خود می رسند</a:t>
            </a:r>
            <a:r>
              <a:rPr lang="en-US" dirty="0"/>
              <a:t>.</a:t>
            </a:r>
          </a:p>
          <a:p>
            <a:endParaRPr lang="fa-IR" dirty="0"/>
          </a:p>
          <a:p>
            <a:pPr algn="l" rtl="0"/>
            <a:r>
              <a:rPr lang="en-US" sz="2000" dirty="0"/>
              <a:t>https://www.thelancet.com/journals/lancet/article/PIIS0140-6736(23)01610-0/fulltext</a:t>
            </a:r>
          </a:p>
        </p:txBody>
      </p:sp>
      <p:sp>
        <p:nvSpPr>
          <p:cNvPr id="1048698" name="Title 2"/>
          <p:cNvSpPr>
            <a:spLocks noGrp="1"/>
          </p:cNvSpPr>
          <p:nvPr>
            <p:ph type="title"/>
          </p:nvPr>
        </p:nvSpPr>
        <p:spPr>
          <a:solidFill>
            <a:srgbClr val="C00000"/>
          </a:solidFill>
        </p:spPr>
        <p:txBody>
          <a:bodyPr>
            <a:normAutofit/>
          </a:bodyPr>
          <a:lstStyle/>
          <a:p>
            <a:pPr algn="r"/>
            <a:r>
              <a:rPr lang="fa-IR" sz="3600" dirty="0"/>
              <a:t>هشدار اپیدمی های تب دانگ در بنگلادش در سال 2023</a:t>
            </a:r>
            <a:endParaRPr lang="en-US" sz="3600" dirty="0"/>
          </a:p>
        </p:txBody>
      </p:sp>
      <p:graphicFrame>
        <p:nvGraphicFramePr>
          <p:cNvPr id="4194309" name="Table 3"/>
          <p:cNvGraphicFramePr>
            <a:graphicFrameLocks noGrp="1"/>
          </p:cNvGraphicFramePr>
          <p:nvPr/>
        </p:nvGraphicFramePr>
        <p:xfrm>
          <a:off x="507384" y="1523739"/>
          <a:ext cx="3786319" cy="2776453"/>
        </p:xfrm>
        <a:graphic>
          <a:graphicData uri="http://schemas.openxmlformats.org/drawingml/2006/table">
            <a:tbl>
              <a:tblPr firstRow="1" bandRow="1">
                <a:tableStyleId>{073A0DAA-6AF3-43AB-8588-CEC1D06C72B9}</a:tableStyleId>
              </a:tblPr>
              <a:tblGrid>
                <a:gridCol w="1399581">
                  <a:extLst>
                    <a:ext uri="{9D8B030D-6E8A-4147-A177-3AD203B41FA5}">
                      <a16:colId xmlns:a16="http://schemas.microsoft.com/office/drawing/2014/main" val="20000"/>
                    </a:ext>
                  </a:extLst>
                </a:gridCol>
                <a:gridCol w="1193369">
                  <a:extLst>
                    <a:ext uri="{9D8B030D-6E8A-4147-A177-3AD203B41FA5}">
                      <a16:colId xmlns:a16="http://schemas.microsoft.com/office/drawing/2014/main" val="20001"/>
                    </a:ext>
                  </a:extLst>
                </a:gridCol>
                <a:gridCol w="1193369">
                  <a:extLst>
                    <a:ext uri="{9D8B030D-6E8A-4147-A177-3AD203B41FA5}">
                      <a16:colId xmlns:a16="http://schemas.microsoft.com/office/drawing/2014/main" val="20002"/>
                    </a:ext>
                  </a:extLst>
                </a:gridCol>
              </a:tblGrid>
              <a:tr h="551413">
                <a:tc>
                  <a:txBody>
                    <a:bodyPr/>
                    <a:lstStyle/>
                    <a:p>
                      <a:pPr algn="ctr"/>
                      <a:r>
                        <a:rPr lang="fa-IR" dirty="0">
                          <a:cs typeface="B Lotus" panose="00000400000000000000" pitchFamily="2" charset="-78"/>
                        </a:rPr>
                        <a:t>تعداد</a:t>
                      </a:r>
                      <a:r>
                        <a:rPr lang="fa-IR" baseline="0" dirty="0">
                          <a:cs typeface="B Lotus" panose="00000400000000000000" pitchFamily="2" charset="-78"/>
                        </a:rPr>
                        <a:t> مرگ</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تعداد</a:t>
                      </a:r>
                      <a:r>
                        <a:rPr lang="fa-IR" baseline="0" dirty="0">
                          <a:cs typeface="B Lotus" panose="00000400000000000000" pitchFamily="2" charset="-78"/>
                        </a:rPr>
                        <a:t> بیماران</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سال</a:t>
                      </a:r>
                      <a:endParaRPr lang="en-US" dirty="0">
                        <a:cs typeface="B Lotus" panose="00000400000000000000" pitchFamily="2" charset="-78"/>
                      </a:endParaRPr>
                    </a:p>
                  </a:txBody>
                  <a:tcPr/>
                </a:tc>
                <a:extLst>
                  <a:ext uri="{0D108BD9-81ED-4DB2-BD59-A6C34878D82A}">
                    <a16:rowId xmlns:a16="http://schemas.microsoft.com/office/drawing/2014/main" val="10000"/>
                  </a:ext>
                </a:extLst>
              </a:tr>
              <a:tr h="315093">
                <a:tc>
                  <a:txBody>
                    <a:bodyPr/>
                    <a:lstStyle/>
                    <a:p>
                      <a:pPr algn="ctr"/>
                      <a:r>
                        <a:rPr lang="fa-IR" dirty="0">
                          <a:cs typeface="B Lotus" panose="00000400000000000000" pitchFamily="2" charset="-78"/>
                        </a:rPr>
                        <a:t>26</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10</a:t>
                      </a:r>
                      <a:r>
                        <a:rPr lang="en-US" sz="800" dirty="0">
                          <a:cs typeface="B Lotus" panose="00000400000000000000" pitchFamily="2" charset="-78"/>
                        </a:rPr>
                        <a:t>/</a:t>
                      </a:r>
                      <a:r>
                        <a:rPr lang="fa-IR" dirty="0">
                          <a:cs typeface="B Lotus" panose="00000400000000000000" pitchFamily="2" charset="-78"/>
                        </a:rPr>
                        <a:t>148</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2018</a:t>
                      </a:r>
                      <a:endParaRPr lang="en-US" dirty="0">
                        <a:cs typeface="B Lotus" panose="00000400000000000000" pitchFamily="2" charset="-78"/>
                      </a:endParaRPr>
                    </a:p>
                  </a:txBody>
                  <a:tcPr/>
                </a:tc>
                <a:extLst>
                  <a:ext uri="{0D108BD9-81ED-4DB2-BD59-A6C34878D82A}">
                    <a16:rowId xmlns:a16="http://schemas.microsoft.com/office/drawing/2014/main" val="10001"/>
                  </a:ext>
                </a:extLst>
              </a:tr>
              <a:tr h="315093">
                <a:tc>
                  <a:txBody>
                    <a:bodyPr/>
                    <a:lstStyle/>
                    <a:p>
                      <a:pPr algn="ctr"/>
                      <a:r>
                        <a:rPr lang="fa-IR" dirty="0">
                          <a:cs typeface="B Lotus" panose="00000400000000000000" pitchFamily="2" charset="-78"/>
                        </a:rPr>
                        <a:t>164</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101</a:t>
                      </a:r>
                      <a:r>
                        <a:rPr lang="en-US" sz="700" dirty="0">
                          <a:cs typeface="B Lotus" panose="00000400000000000000" pitchFamily="2" charset="-78"/>
                        </a:rPr>
                        <a:t>/</a:t>
                      </a:r>
                      <a:r>
                        <a:rPr lang="fa-IR" dirty="0">
                          <a:cs typeface="B Lotus" panose="00000400000000000000" pitchFamily="2" charset="-78"/>
                        </a:rPr>
                        <a:t>354</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2019</a:t>
                      </a:r>
                      <a:endParaRPr lang="en-US" dirty="0">
                        <a:cs typeface="B Lotus" panose="00000400000000000000" pitchFamily="2" charset="-78"/>
                      </a:endParaRPr>
                    </a:p>
                  </a:txBody>
                  <a:tcPr/>
                </a:tc>
                <a:extLst>
                  <a:ext uri="{0D108BD9-81ED-4DB2-BD59-A6C34878D82A}">
                    <a16:rowId xmlns:a16="http://schemas.microsoft.com/office/drawing/2014/main" val="10002"/>
                  </a:ext>
                </a:extLst>
              </a:tr>
              <a:tr h="315093">
                <a:tc>
                  <a:txBody>
                    <a:bodyPr/>
                    <a:lstStyle/>
                    <a:p>
                      <a:pPr algn="ctr"/>
                      <a:r>
                        <a:rPr lang="fa-IR" dirty="0">
                          <a:cs typeface="B Lotus" panose="00000400000000000000" pitchFamily="2" charset="-78"/>
                        </a:rPr>
                        <a:t>105</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28</a:t>
                      </a:r>
                      <a:r>
                        <a:rPr lang="en-US" sz="800" dirty="0">
                          <a:cs typeface="B Lotus" panose="00000400000000000000" pitchFamily="2" charset="-78"/>
                        </a:rPr>
                        <a:t>/</a:t>
                      </a:r>
                      <a:r>
                        <a:rPr lang="fa-IR" dirty="0">
                          <a:cs typeface="B Lotus" panose="00000400000000000000" pitchFamily="2" charset="-78"/>
                        </a:rPr>
                        <a:t>429</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2020</a:t>
                      </a:r>
                      <a:endParaRPr lang="en-US" dirty="0">
                        <a:cs typeface="B Lotus" panose="00000400000000000000" pitchFamily="2" charset="-78"/>
                      </a:endParaRPr>
                    </a:p>
                  </a:txBody>
                  <a:tcPr/>
                </a:tc>
                <a:extLst>
                  <a:ext uri="{0D108BD9-81ED-4DB2-BD59-A6C34878D82A}">
                    <a16:rowId xmlns:a16="http://schemas.microsoft.com/office/drawing/2014/main" val="10003"/>
                  </a:ext>
                </a:extLst>
              </a:tr>
              <a:tr h="315093">
                <a:tc>
                  <a:txBody>
                    <a:bodyPr/>
                    <a:lstStyle/>
                    <a:p>
                      <a:pPr algn="ctr"/>
                      <a:r>
                        <a:rPr lang="fa-IR" dirty="0">
                          <a:cs typeface="B Lotus" panose="00000400000000000000" pitchFamily="2" charset="-78"/>
                        </a:rPr>
                        <a:t>281</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62</a:t>
                      </a:r>
                      <a:r>
                        <a:rPr lang="en-US" sz="900" dirty="0">
                          <a:cs typeface="B Lotus" panose="00000400000000000000" pitchFamily="2" charset="-78"/>
                        </a:rPr>
                        <a:t>/</a:t>
                      </a:r>
                      <a:r>
                        <a:rPr lang="fa-IR" dirty="0">
                          <a:cs typeface="B Lotus" panose="00000400000000000000" pitchFamily="2" charset="-78"/>
                        </a:rPr>
                        <a:t>382</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2021</a:t>
                      </a:r>
                      <a:endParaRPr lang="en-US" dirty="0">
                        <a:cs typeface="B Lotus" panose="00000400000000000000" pitchFamily="2" charset="-78"/>
                      </a:endParaRPr>
                    </a:p>
                  </a:txBody>
                  <a:tcPr/>
                </a:tc>
                <a:extLst>
                  <a:ext uri="{0D108BD9-81ED-4DB2-BD59-A6C34878D82A}">
                    <a16:rowId xmlns:a16="http://schemas.microsoft.com/office/drawing/2014/main" val="10004"/>
                  </a:ext>
                </a:extLst>
              </a:tr>
              <a:tr h="0">
                <a:tc>
                  <a:txBody>
                    <a:bodyPr/>
                    <a:lstStyle/>
                    <a:p>
                      <a:pPr algn="ctr"/>
                      <a:r>
                        <a:rPr lang="fa-IR" dirty="0">
                          <a:cs typeface="B Lotus" panose="00000400000000000000" pitchFamily="2" charset="-78"/>
                        </a:rPr>
                        <a:t>327</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69</a:t>
                      </a:r>
                      <a:r>
                        <a:rPr lang="en-US" sz="900" dirty="0">
                          <a:cs typeface="B Lotus" panose="00000400000000000000" pitchFamily="2" charset="-78"/>
                        </a:rPr>
                        <a:t>/</a:t>
                      </a:r>
                      <a:r>
                        <a:rPr lang="fa-IR" dirty="0">
                          <a:cs typeface="B Lotus" panose="00000400000000000000" pitchFamily="2" charset="-78"/>
                        </a:rPr>
                        <a:t>483</a:t>
                      </a:r>
                      <a:endParaRPr lang="en-US" dirty="0">
                        <a:cs typeface="B Lotus" panose="00000400000000000000" pitchFamily="2" charset="-78"/>
                      </a:endParaRPr>
                    </a:p>
                  </a:txBody>
                  <a:tcPr/>
                </a:tc>
                <a:tc>
                  <a:txBody>
                    <a:bodyPr/>
                    <a:lstStyle/>
                    <a:p>
                      <a:pPr algn="ctr"/>
                      <a:r>
                        <a:rPr lang="fa-IR" dirty="0">
                          <a:cs typeface="B Lotus" panose="00000400000000000000" pitchFamily="2" charset="-78"/>
                        </a:rPr>
                        <a:t>2022</a:t>
                      </a:r>
                    </a:p>
                  </a:txBody>
                  <a:tcPr/>
                </a:tc>
                <a:extLst>
                  <a:ext uri="{0D108BD9-81ED-4DB2-BD59-A6C34878D82A}">
                    <a16:rowId xmlns:a16="http://schemas.microsoft.com/office/drawing/2014/main" val="10005"/>
                  </a:ext>
                </a:extLst>
              </a:tr>
              <a:tr h="315093">
                <a:tc>
                  <a:txBody>
                    <a:bodyPr/>
                    <a:lstStyle/>
                    <a:p>
                      <a:pPr algn="ctr"/>
                      <a:r>
                        <a:rPr lang="fa-IR" sz="2000" b="1" dirty="0">
                          <a:solidFill>
                            <a:srgbClr val="FF0000"/>
                          </a:solidFill>
                          <a:cs typeface="B Titr" panose="00000700000000000000" pitchFamily="2" charset="-78"/>
                        </a:rPr>
                        <a:t>1017</a:t>
                      </a:r>
                      <a:endParaRPr lang="en-US" sz="2000" b="1" dirty="0">
                        <a:solidFill>
                          <a:srgbClr val="FF0000"/>
                        </a:solidFill>
                        <a:cs typeface="B Titr" panose="00000700000000000000" pitchFamily="2" charset="-78"/>
                      </a:endParaRPr>
                    </a:p>
                  </a:txBody>
                  <a:tcPr/>
                </a:tc>
                <a:tc>
                  <a:txBody>
                    <a:bodyPr/>
                    <a:lstStyle/>
                    <a:p>
                      <a:pPr algn="ctr"/>
                      <a:r>
                        <a:rPr lang="fa-IR" sz="2000" b="1" dirty="0">
                          <a:solidFill>
                            <a:srgbClr val="FF0000"/>
                          </a:solidFill>
                          <a:cs typeface="B Titr" panose="00000700000000000000" pitchFamily="2" charset="-78"/>
                        </a:rPr>
                        <a:t>209</a:t>
                      </a:r>
                      <a:r>
                        <a:rPr lang="en-US" sz="900" b="1" dirty="0">
                          <a:solidFill>
                            <a:srgbClr val="FF0000"/>
                          </a:solidFill>
                          <a:cs typeface="B Titr" panose="00000700000000000000" pitchFamily="2" charset="-78"/>
                        </a:rPr>
                        <a:t>/</a:t>
                      </a:r>
                      <a:r>
                        <a:rPr lang="fa-IR" sz="2000" b="1" dirty="0">
                          <a:solidFill>
                            <a:srgbClr val="FF0000"/>
                          </a:solidFill>
                          <a:cs typeface="B Titr" panose="00000700000000000000" pitchFamily="2" charset="-78"/>
                        </a:rPr>
                        <a:t>000</a:t>
                      </a:r>
                      <a:endParaRPr lang="en-US" sz="2000" b="1" dirty="0">
                        <a:solidFill>
                          <a:srgbClr val="FF0000"/>
                        </a:solidFill>
                        <a:cs typeface="B Titr" panose="00000700000000000000" pitchFamily="2" charset="-78"/>
                      </a:endParaRPr>
                    </a:p>
                  </a:txBody>
                  <a:tcPr/>
                </a:tc>
                <a:tc>
                  <a:txBody>
                    <a:bodyPr/>
                    <a:lstStyle/>
                    <a:p>
                      <a:pPr algn="ctr"/>
                      <a:r>
                        <a:rPr lang="fa-IR" sz="2000" b="1" dirty="0">
                          <a:solidFill>
                            <a:srgbClr val="FF0000"/>
                          </a:solidFill>
                          <a:cs typeface="B Titr" panose="00000700000000000000" pitchFamily="2" charset="-78"/>
                        </a:rPr>
                        <a:t>2023</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41230982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72" name="Picture 4" descr="dengue hospital.jpg"/>
          <p:cNvPicPr>
            <a:picLocks noChangeAspect="1"/>
          </p:cNvPicPr>
          <p:nvPr/>
        </p:nvPicPr>
        <p:blipFill>
          <a:blip r:embed="rId2"/>
          <a:srcRect/>
          <a:stretch>
            <a:fillRect/>
          </a:stretch>
        </p:blipFill>
        <p:spPr bwMode="auto">
          <a:xfrm>
            <a:off x="137217" y="3141859"/>
            <a:ext cx="4533714" cy="2854680"/>
          </a:xfrm>
          <a:prstGeom prst="rect">
            <a:avLst/>
          </a:prstGeom>
          <a:noFill/>
          <a:ln>
            <a:noFill/>
          </a:ln>
        </p:spPr>
      </p:pic>
      <p:sp>
        <p:nvSpPr>
          <p:cNvPr id="1048681" name="Title 7"/>
          <p:cNvSpPr>
            <a:spLocks noGrp="1"/>
          </p:cNvSpPr>
          <p:nvPr>
            <p:ph type="title"/>
          </p:nvPr>
        </p:nvSpPr>
        <p:spPr>
          <a:xfrm>
            <a:off x="10043170" y="1656899"/>
            <a:ext cx="1879349" cy="4127884"/>
          </a:xfrm>
        </p:spPr>
        <p:txBody>
          <a:bodyPr>
            <a:normAutofit/>
          </a:bodyPr>
          <a:lstStyle/>
          <a:p>
            <a:pPr algn="r" eaLnBrk="1" hangingPunct="1"/>
            <a:r>
              <a:rPr lang="fa-IR" altLang="en-US" sz="3600" b="1" dirty="0"/>
              <a:t>فلج شدن سیستم درمان در کشورهای آلوده</a:t>
            </a:r>
            <a:endParaRPr lang="en-US" altLang="en-US" sz="3600" b="1" dirty="0"/>
          </a:p>
        </p:txBody>
      </p:sp>
      <p:pic>
        <p:nvPicPr>
          <p:cNvPr id="2097173" name="Picture 1"/>
          <p:cNvPicPr>
            <a:picLocks noChangeAspect="1"/>
          </p:cNvPicPr>
          <p:nvPr/>
        </p:nvPicPr>
        <p:blipFill>
          <a:blip/>
          <a:stretch>
            <a:fillRect/>
          </a:stretch>
        </p:blipFill>
        <p:spPr>
          <a:xfrm>
            <a:off x="6929288" y="2317984"/>
            <a:ext cx="1047750" cy="1047750"/>
          </a:xfrm>
          <a:prstGeom prst="rect">
            <a:avLst/>
          </a:prstGeom>
        </p:spPr>
      </p:pic>
      <p:pic>
        <p:nvPicPr>
          <p:cNvPr id="2097174" name="Picture 2"/>
          <p:cNvPicPr>
            <a:picLocks noChangeAspect="1"/>
          </p:cNvPicPr>
          <p:nvPr/>
        </p:nvPicPr>
        <p:blipFill>
          <a:blip/>
          <a:stretch>
            <a:fillRect/>
          </a:stretch>
        </p:blipFill>
        <p:spPr>
          <a:xfrm>
            <a:off x="7079288" y="2467984"/>
            <a:ext cx="1047750" cy="1047750"/>
          </a:xfrm>
          <a:prstGeom prst="rect">
            <a:avLst/>
          </a:prstGeom>
        </p:spPr>
      </p:pic>
      <p:pic>
        <p:nvPicPr>
          <p:cNvPr id="2097175" name="Picture 3"/>
          <p:cNvPicPr>
            <a:picLocks noChangeAspect="1"/>
          </p:cNvPicPr>
          <p:nvPr/>
        </p:nvPicPr>
        <p:blipFill>
          <a:blip/>
          <a:stretch>
            <a:fillRect/>
          </a:stretch>
        </p:blipFill>
        <p:spPr>
          <a:xfrm>
            <a:off x="7229288" y="2617984"/>
            <a:ext cx="1047750" cy="1047750"/>
          </a:xfrm>
          <a:prstGeom prst="rect">
            <a:avLst/>
          </a:prstGeom>
        </p:spPr>
      </p:pic>
      <p:pic>
        <p:nvPicPr>
          <p:cNvPr id="2097176" name="Picture 4"/>
          <p:cNvPicPr>
            <a:picLocks noChangeAspect="1"/>
          </p:cNvPicPr>
          <p:nvPr/>
        </p:nvPicPr>
        <p:blipFill>
          <a:blip/>
          <a:stretch>
            <a:fillRect/>
          </a:stretch>
        </p:blipFill>
        <p:spPr>
          <a:xfrm>
            <a:off x="7379288" y="2767984"/>
            <a:ext cx="1047750" cy="1047750"/>
          </a:xfrm>
          <a:prstGeom prst="rect">
            <a:avLst/>
          </a:prstGeom>
        </p:spPr>
      </p:pic>
      <p:pic>
        <p:nvPicPr>
          <p:cNvPr id="2097177" name="Picture 6"/>
          <p:cNvPicPr>
            <a:picLocks noChangeAspect="1"/>
          </p:cNvPicPr>
          <p:nvPr/>
        </p:nvPicPr>
        <p:blipFill>
          <a:blip r:embed="rId3"/>
          <a:stretch>
            <a:fillRect/>
          </a:stretch>
        </p:blipFill>
        <p:spPr>
          <a:xfrm>
            <a:off x="115473" y="110608"/>
            <a:ext cx="4555458" cy="2908013"/>
          </a:xfrm>
          <a:prstGeom prst="rect">
            <a:avLst/>
          </a:prstGeom>
        </p:spPr>
      </p:pic>
      <p:pic>
        <p:nvPicPr>
          <p:cNvPr id="2097178" name="Picture 7"/>
          <p:cNvPicPr>
            <a:picLocks noChangeAspect="1"/>
          </p:cNvPicPr>
          <p:nvPr/>
        </p:nvPicPr>
        <p:blipFill>
          <a:blip r:embed="rId4" cstate="print"/>
          <a:stretch>
            <a:fillRect/>
          </a:stretch>
        </p:blipFill>
        <p:spPr>
          <a:xfrm>
            <a:off x="5028311" y="3170605"/>
            <a:ext cx="4701954" cy="2825933"/>
          </a:xfrm>
          <a:prstGeom prst="rect">
            <a:avLst/>
          </a:prstGeom>
        </p:spPr>
      </p:pic>
      <p:pic>
        <p:nvPicPr>
          <p:cNvPr id="2097179" name="Picture 8"/>
          <p:cNvPicPr>
            <a:picLocks noChangeAspect="1"/>
          </p:cNvPicPr>
          <p:nvPr/>
        </p:nvPicPr>
        <p:blipFill>
          <a:blip r:embed="rId5"/>
          <a:stretch>
            <a:fillRect/>
          </a:stretch>
        </p:blipFill>
        <p:spPr>
          <a:xfrm>
            <a:off x="5001947" y="219988"/>
            <a:ext cx="4754682" cy="2800618"/>
          </a:xfrm>
          <a:prstGeom prst="rect">
            <a:avLst/>
          </a:prstGeom>
        </p:spPr>
      </p:pic>
    </p:spTree>
    <p:extLst>
      <p:ext uri="{BB962C8B-B14F-4D97-AF65-F5344CB8AC3E}">
        <p14:creationId xmlns:p14="http://schemas.microsoft.com/office/powerpoint/2010/main" val="28218654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noEditPoints="1"/>
          </p:cNvSpPr>
          <p:nvPr>
            <p:ph idx="1"/>
          </p:nvPr>
        </p:nvSpPr>
        <p:spPr/>
        <p:txBody>
          <a:bodyPr>
            <a:noAutofit/>
          </a:bodyPr>
          <a:lstStyle/>
          <a:p>
            <a:r>
              <a:rPr lang="fa-IR" sz="1800" dirty="0"/>
              <a:t>تب دانگ در آرژانتین امسال یک رکورد را شکست.</a:t>
            </a:r>
          </a:p>
          <a:p>
            <a:r>
              <a:rPr lang="fa-IR" sz="1800" dirty="0"/>
              <a:t>در هشت هفته اول سال 2024، </a:t>
            </a:r>
            <a:r>
              <a:rPr lang="fa-IR" sz="1800" b="1" dirty="0">
                <a:solidFill>
                  <a:srgbClr val="FF0000"/>
                </a:solidFill>
              </a:rPr>
              <a:t>57461</a:t>
            </a:r>
            <a:r>
              <a:rPr lang="fa-IR" sz="1800" b="1" dirty="0"/>
              <a:t> </a:t>
            </a:r>
            <a:r>
              <a:rPr lang="fa-IR" sz="1800" dirty="0"/>
              <a:t>مورد تایید شده و </a:t>
            </a:r>
            <a:r>
              <a:rPr lang="fa-IR" sz="1800" b="1" dirty="0">
                <a:solidFill>
                  <a:srgbClr val="FF0000"/>
                </a:solidFill>
              </a:rPr>
              <a:t>47</a:t>
            </a:r>
            <a:r>
              <a:rPr lang="fa-IR" sz="1800" dirty="0"/>
              <a:t> مورد </a:t>
            </a:r>
            <a:r>
              <a:rPr lang="fa-IR" sz="1800" b="1" dirty="0">
                <a:solidFill>
                  <a:srgbClr val="FF0000"/>
                </a:solidFill>
              </a:rPr>
              <a:t>مرگ</a:t>
            </a:r>
            <a:r>
              <a:rPr lang="fa-IR" sz="1800" dirty="0"/>
              <a:t> را گزارش کردند که در مقایسه با مدت مشابه سال گذشته </a:t>
            </a:r>
            <a:r>
              <a:rPr lang="fa-IR" sz="1800" b="1" dirty="0">
                <a:solidFill>
                  <a:srgbClr val="FF0000"/>
                </a:solidFill>
              </a:rPr>
              <a:t>2153 درصد </a:t>
            </a:r>
            <a:r>
              <a:rPr lang="fa-IR" sz="1800" dirty="0"/>
              <a:t>افزایش داشت.</a:t>
            </a:r>
          </a:p>
          <a:p>
            <a:r>
              <a:rPr lang="fa-IR" sz="1800" dirty="0"/>
              <a:t>عوامل متعددی از جمله اثر گرم شدن اقیانوس ال نینو و تغییرات آب و هوایی، باران‌های شدید اخیر که بوئنوس آیرس را </a:t>
            </a:r>
            <a:r>
              <a:rPr lang="fa-IR" sz="1800" dirty="0">
                <a:solidFill>
                  <a:srgbClr val="C00000"/>
                </a:solidFill>
              </a:rPr>
              <a:t>سیل زده </a:t>
            </a:r>
            <a:r>
              <a:rPr lang="fa-IR" sz="1800" dirty="0"/>
              <a:t>کرد، شرایط بسیار مطلوبی برای پرورش پشه‌ها ایجاد کرده است</a:t>
            </a:r>
          </a:p>
          <a:p>
            <a:r>
              <a:rPr lang="fa-IR" sz="1800" dirty="0"/>
              <a:t>به گفته مقامات بهداشتی، </a:t>
            </a:r>
            <a:r>
              <a:rPr lang="fa-IR" sz="1800" b="1" dirty="0"/>
              <a:t>عفونت‌های تب دانگ </a:t>
            </a:r>
            <a:r>
              <a:rPr lang="fa-IR" sz="1800" dirty="0"/>
              <a:t>در آرژانتین در این فصل به بیش از </a:t>
            </a:r>
            <a:r>
              <a:rPr lang="fa-IR" sz="1800" b="1" dirty="0">
                <a:solidFill>
                  <a:srgbClr val="FF0000"/>
                </a:solidFill>
              </a:rPr>
              <a:t>180 هزار و 500 </a:t>
            </a:r>
            <a:r>
              <a:rPr lang="fa-IR" sz="1800" dirty="0"/>
              <a:t>نفر افزایش یافته است که از این تعداد </a:t>
            </a:r>
            <a:r>
              <a:rPr lang="fa-IR" sz="1800" b="1" dirty="0">
                <a:solidFill>
                  <a:srgbClr val="FF0000"/>
                </a:solidFill>
              </a:rPr>
              <a:t>129 </a:t>
            </a:r>
            <a:r>
              <a:rPr lang="fa-IR" sz="1800" dirty="0"/>
              <a:t>نفر جان خود را از دست داده‌اند.(</a:t>
            </a:r>
            <a:r>
              <a:rPr lang="fa-IR" sz="1800" b="1" dirty="0"/>
              <a:t>شش برابر بیشتر از آمار فصل گذشته است که بدترین رقم در تاریخ آن کشور بود)</a:t>
            </a:r>
          </a:p>
          <a:p>
            <a:r>
              <a:rPr lang="fa-IR" sz="1800" dirty="0"/>
              <a:t>دورکننده حشرات در </a:t>
            </a:r>
            <a:r>
              <a:rPr lang="fa-IR" sz="1800" b="1" dirty="0"/>
              <a:t>بوینس آیرس </a:t>
            </a:r>
            <a:r>
              <a:rPr lang="fa-IR" sz="1800" dirty="0"/>
              <a:t>تقریبا </a:t>
            </a:r>
            <a:r>
              <a:rPr lang="fa-IR" sz="1800" dirty="0">
                <a:solidFill>
                  <a:srgbClr val="C00000"/>
                </a:solidFill>
              </a:rPr>
              <a:t>غیرممکن</a:t>
            </a:r>
            <a:r>
              <a:rPr lang="fa-IR" sz="1800" dirty="0"/>
              <a:t> شده است و اکنون به صورت آنلاین با بیش از </a:t>
            </a:r>
            <a:r>
              <a:rPr lang="fa-IR" sz="1800" b="1" dirty="0"/>
              <a:t>10 برابر </a:t>
            </a:r>
            <a:r>
              <a:rPr lang="fa-IR" sz="1800" dirty="0"/>
              <a:t>قیمت خرده فروشی آنها به فروش می رسد.</a:t>
            </a:r>
          </a:p>
          <a:p>
            <a:r>
              <a:rPr lang="fa-IR" sz="1800" dirty="0"/>
              <a:t> صدور دستور جهت افزایش تولید و واردات </a:t>
            </a:r>
          </a:p>
          <a:p>
            <a:r>
              <a:rPr lang="fa-IR" sz="1800" b="1" dirty="0">
                <a:solidFill>
                  <a:srgbClr val="FF0000"/>
                </a:solidFill>
              </a:rPr>
              <a:t>نکته مهم </a:t>
            </a:r>
            <a:r>
              <a:rPr lang="fa-IR" sz="1800" dirty="0"/>
              <a:t>در طغیان اخیر این بودکه پشه در </a:t>
            </a:r>
            <a:r>
              <a:rPr lang="fa-IR" sz="1800" b="1" dirty="0"/>
              <a:t>مناطق سردسیری </a:t>
            </a:r>
            <a:r>
              <a:rPr lang="fa-IR" sz="1800" dirty="0"/>
              <a:t>که تا به حال وجود نداشت هم دیده شد و حتی زنجیره </a:t>
            </a:r>
            <a:r>
              <a:rPr lang="fa-IR" sz="1800" b="1" dirty="0">
                <a:solidFill>
                  <a:srgbClr val="FF0000"/>
                </a:solidFill>
              </a:rPr>
              <a:t>انتقال محلی </a:t>
            </a:r>
            <a:r>
              <a:rPr lang="fa-IR" sz="1800" dirty="0"/>
              <a:t>هم در این مناطق سردسیر که اخیرا گرمتر شده اند، دیده شد.</a:t>
            </a:r>
          </a:p>
          <a:p>
            <a:r>
              <a:rPr lang="fa-IR" sz="1800" b="1" dirty="0">
                <a:cs typeface="B Titr" panose="00000700000000000000" pitchFamily="2" charset="-78"/>
              </a:rPr>
              <a:t>کارشناسان و مردم به مسئولین اعتراض دارند که چرا پیش بینی چنین شرایطی از پیش نکرده است و یا با </a:t>
            </a:r>
            <a:r>
              <a:rPr lang="fa-IR" sz="1800" b="1" dirty="0">
                <a:solidFill>
                  <a:srgbClr val="FF0000"/>
                </a:solidFill>
                <a:cs typeface="B Titr" panose="00000700000000000000" pitchFamily="2" charset="-78"/>
              </a:rPr>
              <a:t>کمک مانورهای </a:t>
            </a:r>
            <a:r>
              <a:rPr lang="fa-IR" sz="1800" b="1" dirty="0">
                <a:cs typeface="B Titr" panose="00000700000000000000" pitchFamily="2" charset="-78"/>
              </a:rPr>
              <a:t>شبیه سازی شده بر آمادگی نظام سلامت برای پاسخ دهی مناسب در بحران ها نیفزوده اند</a:t>
            </a:r>
            <a:endParaRPr lang="en-US" sz="1800" b="1" dirty="0">
              <a:cs typeface="B Titr" panose="00000700000000000000" pitchFamily="2" charset="-78"/>
            </a:endParaRPr>
          </a:p>
        </p:txBody>
      </p:sp>
      <p:sp>
        <p:nvSpPr>
          <p:cNvPr id="3" name="Title 2"/>
          <p:cNvSpPr>
            <a:spLocks noGrp="1" noEditPoints="1"/>
          </p:cNvSpPr>
          <p:nvPr>
            <p:ph type="title"/>
          </p:nvPr>
        </p:nvSpPr>
        <p:spPr>
          <a:solidFill>
            <a:schemeClr val="accent6">
              <a:lumMod val="60000"/>
              <a:lumOff val="40000"/>
            </a:schemeClr>
          </a:solidFill>
          <a:ln>
            <a:solidFill>
              <a:srgbClr val="FF0000"/>
            </a:solidFill>
          </a:ln>
        </p:spPr>
        <p:txBody>
          <a:bodyPr>
            <a:normAutofit/>
          </a:bodyPr>
          <a:lstStyle/>
          <a:p>
            <a:pPr algn="r"/>
            <a:r>
              <a:rPr lang="fa-IR" sz="2800" dirty="0">
                <a:solidFill>
                  <a:schemeClr val="tx1"/>
                </a:solidFill>
              </a:rPr>
              <a:t>خالی شدن قفسه های فروشگاه ها از حشره کش و قحطی انواع موادشیمیایی دورکننده حشرات در آرژانتین </a:t>
            </a:r>
            <a:r>
              <a:rPr lang="fa-IR" sz="2800" dirty="0"/>
              <a:t>در پی شیوع گسترده و کم سابقه تب دانگ </a:t>
            </a:r>
            <a:endParaRPr lang="en-US" sz="2800" dirty="0"/>
          </a:p>
        </p:txBody>
      </p:sp>
    </p:spTree>
    <p:extLst>
      <p:ext uri="{BB962C8B-B14F-4D97-AF65-F5344CB8AC3E}">
        <p14:creationId xmlns:p14="http://schemas.microsoft.com/office/powerpoint/2010/main" val="2162935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noEditPoints="1"/>
          </p:cNvSpPr>
          <p:nvPr>
            <p:ph idx="1"/>
          </p:nvPr>
        </p:nvSpPr>
        <p:spPr>
          <a:xfrm>
            <a:off x="269563" y="1450487"/>
            <a:ext cx="11587595" cy="5186981"/>
          </a:xfrm>
        </p:spPr>
        <p:txBody>
          <a:bodyPr>
            <a:noAutofit/>
          </a:bodyPr>
          <a:lstStyle/>
          <a:p>
            <a:pPr>
              <a:lnSpc>
                <a:spcPct val="150000"/>
              </a:lnSpc>
            </a:pPr>
            <a:r>
              <a:rPr lang="fa-IR" sz="1400" b="1" dirty="0"/>
              <a:t>ال‌نینو یا ال‌نینیو (به اسپانیایی: </a:t>
            </a:r>
            <a:r>
              <a:rPr lang="en-US" sz="1400" b="1" dirty="0"/>
              <a:t>El Niño</a:t>
            </a:r>
            <a:r>
              <a:rPr lang="fa-IR" sz="1400" b="1" dirty="0"/>
              <a:t>) </a:t>
            </a:r>
            <a:r>
              <a:rPr lang="en-US" sz="1400" b="1" dirty="0"/>
              <a:t> </a:t>
            </a:r>
            <a:r>
              <a:rPr lang="fa-IR" sz="1400" b="1" dirty="0"/>
              <a:t>یکی از چرخه‌های مشهور آب و هوایی جهان است که هر ۲ تا ۷ سال یک‌بار باعث ایجاد ناهنجاری‌های بزرگی در آب و هوای سراسر سیّاره زمین می‌شود و آن را بزرگ ترین نوسان آب و هوایی کره زمین برشمرده اند از جمله پیامدهای ناهنجاری‌ آن می‌توان به سیلاب‌های ناگهانی، خشک‌سالی، قحطی و اپیدمی اشاره کرد.</a:t>
            </a:r>
          </a:p>
          <a:p>
            <a:pPr>
              <a:lnSpc>
                <a:spcPct val="150000"/>
              </a:lnSpc>
            </a:pPr>
            <a:r>
              <a:rPr lang="fa-IR" sz="1600" b="1" dirty="0"/>
              <a:t>ال نینو با تغییر درمیزان بارندگی و رطوبت ودمای محیط و در نتیجه تغییر در زندگی حشرات، جوندگان،پرندگان و خفاش ها ، جابه جایی های جمعیتی و افزایش حاشیه نشینی و فقر و کاهش تولید مواد غذایی و افزایش سوءتغذیه که همگی می توانند نقش بسزایی در تغییر شیوع بیماری های واگیر داشته باشند می شود.</a:t>
            </a:r>
          </a:p>
          <a:p>
            <a:pPr marL="0" indent="0" algn="r">
              <a:buNone/>
            </a:pPr>
            <a:endParaRPr lang="fa-IR" sz="1400" b="1" dirty="0"/>
          </a:p>
          <a:p>
            <a:pPr marL="0" indent="0" algn="r">
              <a:buNone/>
            </a:pPr>
            <a:endParaRPr lang="fa-IR" sz="1400" b="1" dirty="0"/>
          </a:p>
          <a:p>
            <a:pPr marL="0" indent="0" algn="r">
              <a:buNone/>
            </a:pPr>
            <a:endParaRPr lang="en-US" sz="1400" b="1" dirty="0"/>
          </a:p>
          <a:p>
            <a:pPr marL="0" indent="0" algn="r">
              <a:buNone/>
            </a:pPr>
            <a:endParaRPr lang="en-US" sz="1400" b="1" dirty="0"/>
          </a:p>
          <a:p>
            <a:pPr marL="0" indent="0" algn="r">
              <a:buNone/>
            </a:pPr>
            <a:endParaRPr lang="en-US" sz="1400" b="1" dirty="0"/>
          </a:p>
          <a:p>
            <a:pPr marL="0" indent="0" algn="r">
              <a:buNone/>
            </a:pPr>
            <a:endParaRPr lang="en-US" sz="1400" b="1" dirty="0"/>
          </a:p>
          <a:p>
            <a:pPr algn="r">
              <a:lnSpc>
                <a:spcPct val="150000"/>
              </a:lnSpc>
              <a:buFont typeface="Wingdings" panose="05000000000000000000" pitchFamily="2" charset="2"/>
              <a:buChar char="§"/>
            </a:pPr>
            <a:r>
              <a:rPr lang="fa-IR" sz="1600" b="1" dirty="0"/>
              <a:t>نیاز به تمهیدات کنترلی و پیش بینانه جهت پیشگیری یا کاهش عوارض ناشی از آن</a:t>
            </a:r>
          </a:p>
          <a:p>
            <a:pPr algn="r">
              <a:lnSpc>
                <a:spcPct val="150000"/>
              </a:lnSpc>
              <a:buFont typeface="Wingdings" panose="05000000000000000000" pitchFamily="2" charset="2"/>
              <a:buChar char="§"/>
            </a:pPr>
            <a:r>
              <a:rPr lang="fa-IR" sz="1600" b="1" dirty="0"/>
              <a:t>ال نینو پتانسیل افزایش ناامنی غذایی و سوء تغذیه را در زمانی دارد که تجارت مواد غذایی به دلیل جنگ در اوکراین مختل شده است و پس از پاندمی کووید-19 فقر در بسیاری از کشورها افزایش یافته است</a:t>
            </a:r>
            <a:r>
              <a:rPr lang="fa-IR" sz="1400" b="1" dirty="0"/>
              <a:t>.  </a:t>
            </a:r>
          </a:p>
          <a:p>
            <a:pPr algn="r">
              <a:lnSpc>
                <a:spcPct val="150000"/>
              </a:lnSpc>
              <a:buFont typeface="Wingdings" panose="05000000000000000000" pitchFamily="2" charset="2"/>
              <a:buChar char="§"/>
            </a:pPr>
            <a:endParaRPr lang="en-US" sz="1400" b="1" dirty="0"/>
          </a:p>
        </p:txBody>
      </p:sp>
      <p:sp>
        <p:nvSpPr>
          <p:cNvPr id="3" name="Title 2"/>
          <p:cNvSpPr>
            <a:spLocks noGrp="1" noEditPoints="1"/>
          </p:cNvSpPr>
          <p:nvPr>
            <p:ph type="title"/>
          </p:nvPr>
        </p:nvSpPr>
        <p:spPr>
          <a:xfrm>
            <a:off x="269563" y="124924"/>
            <a:ext cx="9922806" cy="1325563"/>
          </a:xfrm>
          <a:solidFill>
            <a:schemeClr val="accent6">
              <a:lumMod val="75000"/>
            </a:schemeClr>
          </a:solidFill>
          <a:ln>
            <a:solidFill>
              <a:schemeClr val="bg2"/>
            </a:solidFill>
          </a:ln>
        </p:spPr>
        <p:txBody>
          <a:bodyPr>
            <a:noAutofit/>
          </a:bodyPr>
          <a:lstStyle/>
          <a:p>
            <a:pPr algn="r"/>
            <a:br>
              <a:rPr lang="fa-IR" sz="2800" dirty="0"/>
            </a:br>
            <a:r>
              <a:rPr lang="fa-IR" sz="2800" dirty="0"/>
              <a:t>رخداد پدیده آب و هوایی " ال نینو" و تغییر در شیوع و</a:t>
            </a:r>
            <a:r>
              <a:rPr lang="en-US" sz="2800" dirty="0"/>
              <a:t> </a:t>
            </a:r>
            <a:r>
              <a:rPr lang="fa-IR" sz="2800" dirty="0"/>
              <a:t>تابلوی رایج بیماری های واگیر در جهان در سال 2024</a:t>
            </a:r>
            <a:br>
              <a:rPr lang="fa-IR" sz="2800" dirty="0"/>
            </a:br>
            <a:endParaRPr lang="en-US" sz="3600" dirty="0"/>
          </a:p>
        </p:txBody>
      </p:sp>
      <p:sp>
        <p:nvSpPr>
          <p:cNvPr id="7" name="Rounded Rectangle 6"/>
          <p:cNvSpPr/>
          <p:nvPr/>
        </p:nvSpPr>
        <p:spPr>
          <a:xfrm>
            <a:off x="6329443" y="3195021"/>
            <a:ext cx="5222034" cy="1785770"/>
          </a:xfrm>
          <a:prstGeom prst="round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fa-IR" sz="1600" b="1" dirty="0">
                <a:solidFill>
                  <a:srgbClr val="FF0000"/>
                </a:solidFill>
                <a:cs typeface="B Zar" panose="00000400000000000000" pitchFamily="2" charset="-78"/>
              </a:rPr>
              <a:t>شیوع بیماری های نمونه رویداد "ال نینو" در2015-2016:</a:t>
            </a:r>
          </a:p>
          <a:p>
            <a:pPr marL="171450" indent="-171450" algn="r" rtl="1">
              <a:lnSpc>
                <a:spcPct val="150000"/>
              </a:lnSpc>
              <a:buFont typeface="Wingdings" panose="05000000000000000000" pitchFamily="2" charset="2"/>
              <a:buChar char="ü"/>
            </a:pPr>
            <a:r>
              <a:rPr lang="fa-IR" sz="1600" b="1" dirty="0">
                <a:cs typeface="B Zar" panose="00000400000000000000" pitchFamily="2" charset="-78"/>
              </a:rPr>
              <a:t>طاعون در کلرادو و نیومکزیکو، ایالات متحده آمریکا</a:t>
            </a:r>
          </a:p>
          <a:p>
            <a:pPr marL="171450" indent="-171450" algn="r" rtl="1">
              <a:lnSpc>
                <a:spcPct val="150000"/>
              </a:lnSpc>
              <a:buFont typeface="Wingdings" panose="05000000000000000000" pitchFamily="2" charset="2"/>
              <a:buChar char="ü"/>
            </a:pPr>
            <a:r>
              <a:rPr lang="fa-IR" sz="1600" b="1" dirty="0">
                <a:cs typeface="B Zar" panose="00000400000000000000" pitchFamily="2" charset="-78"/>
              </a:rPr>
              <a:t>وبا در تانزانیا</a:t>
            </a:r>
          </a:p>
          <a:p>
            <a:pPr marL="171450" indent="-171450" algn="r" rtl="1">
              <a:lnSpc>
                <a:spcPct val="150000"/>
              </a:lnSpc>
              <a:buFont typeface="Wingdings" panose="05000000000000000000" pitchFamily="2" charset="2"/>
              <a:buChar char="ü"/>
            </a:pPr>
            <a:r>
              <a:rPr lang="fa-IR" sz="1600" b="1" dirty="0">
                <a:cs typeface="B Zar" panose="00000400000000000000" pitchFamily="2" charset="-78"/>
              </a:rPr>
              <a:t>تب دانگ در برزیل و آسیای جنوب شرقی همراه بود</a:t>
            </a:r>
          </a:p>
          <a:p>
            <a:pPr algn="r"/>
            <a:endParaRPr lang="en-US" sz="1400" dirty="0"/>
          </a:p>
        </p:txBody>
      </p:sp>
      <p:sp>
        <p:nvSpPr>
          <p:cNvPr id="8" name="Rounded Rectangle 7"/>
          <p:cNvSpPr/>
          <p:nvPr/>
        </p:nvSpPr>
        <p:spPr>
          <a:xfrm>
            <a:off x="483056" y="3195021"/>
            <a:ext cx="5540707" cy="1785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endParaRPr lang="en-US" sz="1400" b="1" dirty="0">
              <a:solidFill>
                <a:srgbClr val="FF0000"/>
              </a:solidFill>
              <a:cs typeface="B Zar" panose="00000400000000000000" pitchFamily="2" charset="-78"/>
            </a:endParaRPr>
          </a:p>
          <a:p>
            <a:pPr algn="r"/>
            <a:r>
              <a:rPr lang="fa-IR" sz="1400" b="1" dirty="0">
                <a:solidFill>
                  <a:srgbClr val="FF0000"/>
                </a:solidFill>
                <a:cs typeface="B Zar" panose="00000400000000000000" pitchFamily="2" charset="-78"/>
              </a:rPr>
              <a:t>پیش بینی بیماری های واگیر متعاقب رخداد "ال نینو " در سال 2024:</a:t>
            </a:r>
          </a:p>
          <a:p>
            <a:pPr marL="285750" indent="-285750" algn="r" rtl="1">
              <a:lnSpc>
                <a:spcPct val="150000"/>
              </a:lnSpc>
              <a:buFont typeface="Wingdings" panose="05000000000000000000" pitchFamily="2" charset="2"/>
              <a:buChar char="ü"/>
            </a:pPr>
            <a:r>
              <a:rPr lang="fa-IR" sz="1400" b="1" dirty="0">
                <a:cs typeface="B Zar" panose="00000400000000000000" pitchFamily="2" charset="-78"/>
              </a:rPr>
              <a:t>وبا در بنگلادش</a:t>
            </a:r>
          </a:p>
          <a:p>
            <a:pPr marL="285750" indent="-285750" algn="r" rtl="1">
              <a:lnSpc>
                <a:spcPct val="150000"/>
              </a:lnSpc>
              <a:buFont typeface="Wingdings" panose="05000000000000000000" pitchFamily="2" charset="2"/>
              <a:buChar char="ü"/>
            </a:pPr>
            <a:r>
              <a:rPr lang="fa-IR" sz="1400" b="1" dirty="0">
                <a:cs typeface="B Zar" panose="00000400000000000000" pitchFamily="2" charset="-78"/>
              </a:rPr>
              <a:t>مالاریا آسیای جنوب شرقی و آمریکای جنوبی</a:t>
            </a:r>
          </a:p>
          <a:p>
            <a:pPr marL="285750" indent="-285750" algn="r" rtl="1">
              <a:lnSpc>
                <a:spcPct val="150000"/>
              </a:lnSpc>
              <a:buFont typeface="Wingdings" panose="05000000000000000000" pitchFamily="2" charset="2"/>
              <a:buChar char="ü"/>
            </a:pPr>
            <a:r>
              <a:rPr lang="fa-IR" sz="1400" b="1" dirty="0">
                <a:cs typeface="B Zar" panose="00000400000000000000" pitchFamily="2" charset="-78"/>
              </a:rPr>
              <a:t>ویروس رودخانه " راس" </a:t>
            </a:r>
            <a:r>
              <a:rPr lang="en-US" sz="1400" b="1" dirty="0">
                <a:cs typeface="B Zar" panose="00000400000000000000" pitchFamily="2" charset="-78"/>
              </a:rPr>
              <a:t>Ross River </a:t>
            </a:r>
            <a:r>
              <a:rPr lang="fa-IR" sz="1400" b="1" dirty="0">
                <a:cs typeface="B Zar" panose="00000400000000000000" pitchFamily="2" charset="-78"/>
              </a:rPr>
              <a:t> در استرالیا</a:t>
            </a:r>
          </a:p>
          <a:p>
            <a:pPr marL="285750" indent="-285750" algn="r" rtl="1">
              <a:lnSpc>
                <a:spcPct val="150000"/>
              </a:lnSpc>
              <a:buFont typeface="Wingdings" panose="05000000000000000000" pitchFamily="2" charset="2"/>
              <a:buChar char="ü"/>
            </a:pPr>
            <a:r>
              <a:rPr lang="fa-IR" sz="1400" b="1" dirty="0">
                <a:cs typeface="B Zar" panose="00000400000000000000" pitchFamily="2" charset="-78"/>
              </a:rPr>
              <a:t>تب دانگ اندونزی، برخی جزایر اقیانوس آرام، کلمبیا، سورینام و گویان فرانسه</a:t>
            </a:r>
          </a:p>
          <a:p>
            <a:pPr algn="r"/>
            <a:endParaRPr lang="fa-IR" sz="1400" b="1" dirty="0">
              <a:solidFill>
                <a:srgbClr val="FF0000"/>
              </a:solidFill>
              <a:cs typeface="B Zar" panose="00000400000000000000" pitchFamily="2" charset="-78"/>
            </a:endParaRPr>
          </a:p>
          <a:p>
            <a:pPr algn="r"/>
            <a:endParaRPr lang="en-US" sz="1400" dirty="0"/>
          </a:p>
        </p:txBody>
      </p:sp>
    </p:spTree>
    <p:extLst>
      <p:ext uri="{BB962C8B-B14F-4D97-AF65-F5344CB8AC3E}">
        <p14:creationId xmlns:p14="http://schemas.microsoft.com/office/powerpoint/2010/main" val="37267460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518" y="1669038"/>
            <a:ext cx="11617693" cy="4597656"/>
          </a:xfrm>
          <a:noFill/>
        </p:spPr>
        <p:txBody>
          <a:bodyPr rtlCol="0">
            <a:noAutofit/>
          </a:bodyPr>
          <a:lstStyle/>
          <a:p>
            <a:pPr marL="404813" indent="-404813">
              <a:lnSpc>
                <a:spcPct val="100000"/>
              </a:lnSpc>
              <a:buClr>
                <a:srgbClr val="C34949"/>
              </a:buClr>
              <a:buFont typeface="Wingdings" panose="05000000000000000000" pitchFamily="2" charset="2"/>
              <a:buChar char="ü"/>
              <a:defRPr/>
            </a:pPr>
            <a:r>
              <a:rPr lang="fa-IR" sz="2400" b="1" dirty="0"/>
              <a:t>انتقال سه بیماری، دانگ، چیکونگونیا و زیکا که هیچ کدام </a:t>
            </a:r>
            <a:r>
              <a:rPr lang="fa-IR" sz="2400" b="1" dirty="0">
                <a:solidFill>
                  <a:srgbClr val="FF0000"/>
                </a:solidFill>
              </a:rPr>
              <a:t>واکسن موثر</a:t>
            </a:r>
            <a:r>
              <a:rPr lang="en-US" sz="2400" b="1" dirty="0">
                <a:solidFill>
                  <a:srgbClr val="FF0000"/>
                </a:solidFill>
              </a:rPr>
              <a:t> </a:t>
            </a:r>
            <a:r>
              <a:rPr lang="fa-IR" sz="2400" b="1" dirty="0">
                <a:solidFill>
                  <a:srgbClr val="FF0000"/>
                </a:solidFill>
              </a:rPr>
              <a:t> و درمان قطعی ندارند.</a:t>
            </a:r>
          </a:p>
          <a:p>
            <a:pPr marL="404813" indent="-404813">
              <a:lnSpc>
                <a:spcPct val="100000"/>
              </a:lnSpc>
              <a:buClr>
                <a:srgbClr val="C34949"/>
              </a:buClr>
              <a:buFont typeface="Wingdings" panose="05000000000000000000" pitchFamily="2" charset="2"/>
              <a:buChar char="ü"/>
              <a:defRPr/>
            </a:pPr>
            <a:r>
              <a:rPr lang="fa-IR" sz="2400" b="1" dirty="0">
                <a:solidFill>
                  <a:srgbClr val="FF0000"/>
                </a:solidFill>
              </a:rPr>
              <a:t> بیش از 50 % </a:t>
            </a:r>
            <a:r>
              <a:rPr lang="fa-IR" sz="2400" b="1" dirty="0">
                <a:solidFill>
                  <a:schemeClr val="tx1">
                    <a:lumMod val="75000"/>
                    <a:lumOff val="25000"/>
                  </a:schemeClr>
                </a:solidFill>
              </a:rPr>
              <a:t>جمعیت دنیا در معرض ابتلا به این بیماریها هستند.</a:t>
            </a:r>
          </a:p>
          <a:p>
            <a:pPr marL="404813" indent="-404813">
              <a:lnSpc>
                <a:spcPct val="100000"/>
              </a:lnSpc>
              <a:buClr>
                <a:srgbClr val="C34949"/>
              </a:buClr>
              <a:buFont typeface="Wingdings" panose="05000000000000000000" pitchFamily="2" charset="2"/>
              <a:buChar char="ü"/>
              <a:defRPr/>
            </a:pPr>
            <a:r>
              <a:rPr lang="fa-IR" sz="2400" b="1" dirty="0">
                <a:solidFill>
                  <a:schemeClr val="tx1">
                    <a:lumMod val="75000"/>
                    <a:lumOff val="25000"/>
                  </a:schemeClr>
                </a:solidFill>
              </a:rPr>
              <a:t> ایجاد </a:t>
            </a:r>
            <a:r>
              <a:rPr lang="fa-IR" sz="2400" b="1" dirty="0" err="1">
                <a:solidFill>
                  <a:srgbClr val="FF0000"/>
                </a:solidFill>
              </a:rPr>
              <a:t>اپیدمیهای</a:t>
            </a:r>
            <a:r>
              <a:rPr lang="fa-IR" sz="2400" b="1" dirty="0">
                <a:solidFill>
                  <a:srgbClr val="FF0000"/>
                </a:solidFill>
              </a:rPr>
              <a:t> انفجاری </a:t>
            </a:r>
            <a:r>
              <a:rPr lang="fa-IR" sz="2400" b="1" dirty="0">
                <a:solidFill>
                  <a:srgbClr val="00B050"/>
                </a:solidFill>
              </a:rPr>
              <a:t>(ناقل </a:t>
            </a:r>
            <a:r>
              <a:rPr lang="fa-IR" sz="2400" b="1" dirty="0" err="1">
                <a:solidFill>
                  <a:srgbClr val="00B050"/>
                </a:solidFill>
              </a:rPr>
              <a:t>آئدس</a:t>
            </a:r>
            <a:r>
              <a:rPr lang="fa-IR" sz="2400" b="1" dirty="0">
                <a:solidFill>
                  <a:srgbClr val="00B050"/>
                </a:solidFill>
              </a:rPr>
              <a:t> </a:t>
            </a:r>
            <a:r>
              <a:rPr lang="fa-IR" sz="2400" b="1" dirty="0" err="1">
                <a:solidFill>
                  <a:srgbClr val="00B050"/>
                </a:solidFill>
              </a:rPr>
              <a:t>اجیپتی</a:t>
            </a:r>
            <a:r>
              <a:rPr lang="fa-IR" sz="2400" b="1" dirty="0">
                <a:solidFill>
                  <a:srgbClr val="00B050"/>
                </a:solidFill>
              </a:rPr>
              <a:t>) </a:t>
            </a:r>
            <a:r>
              <a:rPr lang="fa-IR" sz="2400" b="1" dirty="0"/>
              <a:t>و بروز بیماریهای با بار بالا</a:t>
            </a:r>
          </a:p>
          <a:p>
            <a:pPr marL="404813" indent="-404813">
              <a:lnSpc>
                <a:spcPct val="100000"/>
              </a:lnSpc>
              <a:buClr>
                <a:srgbClr val="C34949"/>
              </a:buClr>
              <a:buFont typeface="Wingdings" panose="05000000000000000000" pitchFamily="2" charset="2"/>
              <a:buChar char="ü"/>
              <a:defRPr/>
            </a:pPr>
            <a:r>
              <a:rPr lang="fa-IR" sz="2400" b="1" dirty="0">
                <a:solidFill>
                  <a:schemeClr val="tx1">
                    <a:lumMod val="75000"/>
                    <a:lumOff val="25000"/>
                  </a:schemeClr>
                </a:solidFill>
              </a:rPr>
              <a:t>کشندگی بالای برخی از این بیماریها تا </a:t>
            </a:r>
            <a:r>
              <a:rPr lang="fa-IR" sz="2400" b="1" dirty="0">
                <a:solidFill>
                  <a:srgbClr val="FF0000"/>
                </a:solidFill>
              </a:rPr>
              <a:t>10 درصد </a:t>
            </a:r>
            <a:r>
              <a:rPr lang="fa-IR" sz="2400" b="1" dirty="0">
                <a:solidFill>
                  <a:prstClr val="black"/>
                </a:solidFill>
              </a:rPr>
              <a:t>در میان آربوویروس ها</a:t>
            </a:r>
            <a:r>
              <a:rPr lang="fa-IR" sz="2400" b="1" dirty="0">
                <a:solidFill>
                  <a:srgbClr val="FF0000"/>
                </a:solidFill>
              </a:rPr>
              <a:t> </a:t>
            </a:r>
            <a:r>
              <a:rPr lang="fa-IR" sz="2400" b="1" dirty="0">
                <a:solidFill>
                  <a:srgbClr val="00B050"/>
                </a:solidFill>
              </a:rPr>
              <a:t>(بیماری</a:t>
            </a:r>
            <a:r>
              <a:rPr lang="fa-IR" sz="2400" b="1" dirty="0">
                <a:solidFill>
                  <a:srgbClr val="FF0000"/>
                </a:solidFill>
              </a:rPr>
              <a:t> </a:t>
            </a:r>
            <a:r>
              <a:rPr lang="fa-IR" sz="2400" b="1" dirty="0">
                <a:solidFill>
                  <a:srgbClr val="00B050"/>
                </a:solidFill>
              </a:rPr>
              <a:t>دانگ)</a:t>
            </a:r>
          </a:p>
          <a:p>
            <a:pPr marL="404813" indent="-404813">
              <a:lnSpc>
                <a:spcPct val="100000"/>
              </a:lnSpc>
              <a:buClr>
                <a:srgbClr val="C34949"/>
              </a:buClr>
              <a:buFont typeface="Wingdings" panose="05000000000000000000" pitchFamily="2" charset="2"/>
              <a:buChar char="ü"/>
              <a:defRPr/>
            </a:pPr>
            <a:r>
              <a:rPr lang="fa-IR" sz="2400" b="1" dirty="0">
                <a:solidFill>
                  <a:srgbClr val="FF0000"/>
                </a:solidFill>
              </a:rPr>
              <a:t>ناتوانی و از کار افتادگی </a:t>
            </a:r>
            <a:r>
              <a:rPr lang="fa-IR" sz="2400" b="1" dirty="0"/>
              <a:t>قابل توجه مبتلایان </a:t>
            </a:r>
            <a:r>
              <a:rPr lang="fa-IR" sz="2400" b="1" dirty="0">
                <a:solidFill>
                  <a:schemeClr val="tx1">
                    <a:lumMod val="75000"/>
                    <a:lumOff val="25000"/>
                  </a:schemeClr>
                </a:solidFill>
              </a:rPr>
              <a:t>این بیماریها </a:t>
            </a:r>
            <a:r>
              <a:rPr lang="fa-IR" sz="2400" b="1" dirty="0">
                <a:solidFill>
                  <a:srgbClr val="00B050"/>
                </a:solidFill>
              </a:rPr>
              <a:t>(بیماری چیکونگونیا)</a:t>
            </a:r>
          </a:p>
          <a:p>
            <a:pPr marL="404813" indent="-404813">
              <a:lnSpc>
                <a:spcPct val="100000"/>
              </a:lnSpc>
              <a:buClr>
                <a:srgbClr val="C0504D">
                  <a:lumMod val="75000"/>
                </a:srgbClr>
              </a:buClr>
              <a:buFont typeface="Wingdings" pitchFamily="2" charset="2"/>
              <a:buChar char="ü"/>
              <a:defRPr/>
            </a:pPr>
            <a:r>
              <a:rPr lang="fa-IR" sz="2400" b="1" dirty="0">
                <a:solidFill>
                  <a:prstClr val="black">
                    <a:lumMod val="75000"/>
                    <a:lumOff val="25000"/>
                  </a:prstClr>
                </a:solidFill>
              </a:rPr>
              <a:t>تولد نوزادان با </a:t>
            </a:r>
            <a:r>
              <a:rPr lang="fa-IR" sz="2400" b="1" dirty="0">
                <a:solidFill>
                  <a:srgbClr val="FF0000"/>
                </a:solidFill>
              </a:rPr>
              <a:t>عقب ماندگی ذهنی </a:t>
            </a:r>
            <a:r>
              <a:rPr lang="fa-IR" sz="2400" b="1" dirty="0">
                <a:solidFill>
                  <a:srgbClr val="00B050"/>
                </a:solidFill>
              </a:rPr>
              <a:t>(بیماری زیکا)</a:t>
            </a:r>
          </a:p>
          <a:p>
            <a:pPr marL="404813" indent="-404813">
              <a:lnSpc>
                <a:spcPct val="100000"/>
              </a:lnSpc>
              <a:buClr>
                <a:srgbClr val="C0504D">
                  <a:lumMod val="75000"/>
                </a:srgbClr>
              </a:buClr>
              <a:buFont typeface="Wingdings" pitchFamily="2" charset="2"/>
              <a:buChar char="ü"/>
              <a:defRPr/>
            </a:pPr>
            <a:r>
              <a:rPr lang="fa-IR" sz="2400" b="1" dirty="0">
                <a:solidFill>
                  <a:prstClr val="black">
                    <a:lumMod val="75000"/>
                    <a:lumOff val="25000"/>
                  </a:prstClr>
                </a:solidFill>
              </a:rPr>
              <a:t> هدررفت منابع اقتصادی </a:t>
            </a:r>
            <a:r>
              <a:rPr lang="fa-IR" sz="2400" b="1" dirty="0">
                <a:solidFill>
                  <a:srgbClr val="FF0000"/>
                </a:solidFill>
              </a:rPr>
              <a:t>(بیش از 8 برابر برنامه کنترل مالاریا)</a:t>
            </a:r>
          </a:p>
          <a:p>
            <a:pPr marL="404813" indent="-404813">
              <a:lnSpc>
                <a:spcPct val="100000"/>
              </a:lnSpc>
              <a:buClr>
                <a:srgbClr val="C0504D">
                  <a:lumMod val="75000"/>
                </a:srgbClr>
              </a:buClr>
              <a:buFont typeface="Wingdings" pitchFamily="2" charset="2"/>
              <a:buChar char="ü"/>
              <a:defRPr/>
            </a:pPr>
            <a:r>
              <a:rPr lang="fa-IR" sz="2400" b="1" dirty="0">
                <a:solidFill>
                  <a:prstClr val="black">
                    <a:lumMod val="75000"/>
                    <a:lumOff val="25000"/>
                  </a:prstClr>
                </a:solidFill>
              </a:rPr>
              <a:t>عوامل بالقوه قابل استفاده در </a:t>
            </a:r>
            <a:r>
              <a:rPr lang="fa-IR" sz="2400" b="1" dirty="0">
                <a:solidFill>
                  <a:srgbClr val="FF0000"/>
                </a:solidFill>
              </a:rPr>
              <a:t>بیوتروریسم</a:t>
            </a:r>
          </a:p>
          <a:p>
            <a:pPr marL="404813" indent="-404813">
              <a:lnSpc>
                <a:spcPct val="100000"/>
              </a:lnSpc>
              <a:buClr>
                <a:srgbClr val="C0504D">
                  <a:lumMod val="75000"/>
                </a:srgbClr>
              </a:buClr>
              <a:buFont typeface="Wingdings" pitchFamily="2" charset="2"/>
              <a:buChar char="ü"/>
              <a:defRPr/>
            </a:pPr>
            <a:r>
              <a:rPr lang="fa-IR" sz="2400" b="1" dirty="0">
                <a:solidFill>
                  <a:prstClr val="black"/>
                </a:solidFill>
              </a:rPr>
              <a:t>آسیب جدی به </a:t>
            </a:r>
            <a:r>
              <a:rPr lang="fa-IR" sz="2400" b="1" dirty="0">
                <a:solidFill>
                  <a:srgbClr val="FF0000"/>
                </a:solidFill>
              </a:rPr>
              <a:t>توسعه</a:t>
            </a:r>
            <a:r>
              <a:rPr lang="fa-IR" sz="2400" b="1" dirty="0">
                <a:solidFill>
                  <a:prstClr val="black"/>
                </a:solidFill>
              </a:rPr>
              <a:t> </a:t>
            </a:r>
            <a:r>
              <a:rPr lang="fa-IR" sz="2400" b="1" dirty="0">
                <a:solidFill>
                  <a:srgbClr val="FF0000"/>
                </a:solidFill>
              </a:rPr>
              <a:t>پایدار</a:t>
            </a:r>
            <a:r>
              <a:rPr lang="fa-IR" sz="2400" b="1" dirty="0">
                <a:solidFill>
                  <a:prstClr val="black"/>
                </a:solidFill>
              </a:rPr>
              <a:t>کشورها</a:t>
            </a:r>
            <a:r>
              <a:rPr lang="fa-IR" sz="1800" b="1" dirty="0">
                <a:solidFill>
                  <a:prstClr val="black"/>
                </a:solidFill>
              </a:rPr>
              <a:t>.</a:t>
            </a:r>
          </a:p>
          <a:p>
            <a:pPr marL="461963" indent="-404813">
              <a:lnSpc>
                <a:spcPct val="150000"/>
              </a:lnSpc>
              <a:buClr>
                <a:srgbClr val="C34949"/>
              </a:buClr>
              <a:buFont typeface="Wingdings" panose="05000000000000000000" pitchFamily="2" charset="2"/>
              <a:buChar char="ü"/>
              <a:defRPr/>
            </a:pPr>
            <a:endParaRPr lang="fa-IR" sz="1800" b="1" dirty="0">
              <a:solidFill>
                <a:srgbClr val="00B050"/>
              </a:solidFill>
            </a:endParaRPr>
          </a:p>
          <a:p>
            <a:pPr marL="461963" indent="-404813" algn="just">
              <a:buClr>
                <a:srgbClr val="C34949"/>
              </a:buClr>
              <a:buFont typeface="Wingdings" panose="05000000000000000000" pitchFamily="2" charset="2"/>
              <a:buChar char="ü"/>
              <a:defRPr/>
            </a:pPr>
            <a:endParaRPr lang="fa-IR" sz="1600" b="1" dirty="0">
              <a:solidFill>
                <a:prstClr val="black"/>
              </a:solidFill>
            </a:endParaRPr>
          </a:p>
          <a:p>
            <a:pPr marL="0" indent="0">
              <a:lnSpc>
                <a:spcPct val="150000"/>
              </a:lnSpc>
              <a:buClr>
                <a:schemeClr val="accent2">
                  <a:lumMod val="75000"/>
                </a:schemeClr>
              </a:buClr>
              <a:buFont typeface="Wingdings" pitchFamily="2" charset="2"/>
              <a:buChar char="ü"/>
              <a:defRPr/>
            </a:pPr>
            <a:endParaRPr lang="fa-IR" sz="1600" b="1" dirty="0">
              <a:solidFill>
                <a:schemeClr val="tx1">
                  <a:lumMod val="75000"/>
                  <a:lumOff val="25000"/>
                </a:schemeClr>
              </a:solidFill>
            </a:endParaRPr>
          </a:p>
          <a:p>
            <a:pPr marL="0" indent="0">
              <a:buNone/>
              <a:defRPr/>
            </a:pPr>
            <a:endParaRPr lang="fa-IR" sz="1600" b="1" dirty="0">
              <a:solidFill>
                <a:schemeClr val="tx1">
                  <a:lumMod val="75000"/>
                  <a:lumOff val="25000"/>
                </a:schemeClr>
              </a:solidFill>
            </a:endParaRPr>
          </a:p>
          <a:p>
            <a:pPr marL="0" indent="0">
              <a:buNone/>
              <a:defRPr/>
            </a:pPr>
            <a:endParaRPr lang="fa-IR" sz="1600" b="1" dirty="0">
              <a:solidFill>
                <a:schemeClr val="tx1">
                  <a:lumMod val="75000"/>
                  <a:lumOff val="25000"/>
                </a:schemeClr>
              </a:solidFill>
            </a:endParaRPr>
          </a:p>
          <a:p>
            <a:pPr>
              <a:buFont typeface="Wingdings 3" charset="2"/>
              <a:buChar char=""/>
              <a:defRPr/>
            </a:pPr>
            <a:endParaRPr lang="en-US" sz="1600" b="1" dirty="0">
              <a:solidFill>
                <a:schemeClr val="tx1">
                  <a:lumMod val="75000"/>
                  <a:lumOff val="25000"/>
                </a:schemeClr>
              </a:solidFill>
            </a:endParaRPr>
          </a:p>
        </p:txBody>
      </p:sp>
      <p:sp>
        <p:nvSpPr>
          <p:cNvPr id="5" name="Title 1"/>
          <p:cNvSpPr>
            <a:spLocks noGrp="1"/>
          </p:cNvSpPr>
          <p:nvPr>
            <p:ph type="title"/>
          </p:nvPr>
        </p:nvSpPr>
        <p:spPr>
          <a:xfrm>
            <a:off x="320896" y="211756"/>
            <a:ext cx="9922806" cy="1325563"/>
          </a:xfrm>
          <a:solidFill>
            <a:schemeClr val="accent6">
              <a:lumMod val="75000"/>
            </a:schemeClr>
          </a:solidFill>
        </p:spPr>
        <p:txBody>
          <a:bodyPr>
            <a:normAutofit fontScale="90000"/>
          </a:bodyPr>
          <a:lstStyle/>
          <a:p>
            <a:r>
              <a:rPr lang="fa-IR" altLang="en-US" dirty="0"/>
              <a:t>اهمیت موضوع</a:t>
            </a:r>
            <a:r>
              <a:rPr lang="en-US" altLang="en-US" dirty="0"/>
              <a:t> </a:t>
            </a:r>
            <a:r>
              <a:rPr lang="fa-IR" altLang="en-US" dirty="0"/>
              <a:t>بیماری</a:t>
            </a:r>
            <a:r>
              <a:rPr lang="en-US" altLang="en-US" dirty="0"/>
              <a:t> </a:t>
            </a:r>
            <a:r>
              <a:rPr lang="fa-IR" altLang="en-US" dirty="0"/>
              <a:t> های منتقله توسط آئدس مهاجم: تب دانگ، چیکونگونیا و زیکا</a:t>
            </a:r>
            <a:endParaRPr lang="en-US" b="1" dirty="0">
              <a:cs typeface="B Nazanin" panose="00000400000000000000" pitchFamily="2" charset="-78"/>
            </a:endParaRPr>
          </a:p>
        </p:txBody>
      </p:sp>
    </p:spTree>
    <p:extLst>
      <p:ext uri="{BB962C8B-B14F-4D97-AF65-F5344CB8AC3E}">
        <p14:creationId xmlns:p14="http://schemas.microsoft.com/office/powerpoint/2010/main" val="23323287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noEditPoints="1"/>
          </p:cNvSpPr>
          <p:nvPr>
            <p:ph idx="1"/>
          </p:nvPr>
        </p:nvSpPr>
        <p:spPr/>
        <p:txBody>
          <a:bodyPr>
            <a:noAutofit/>
          </a:bodyPr>
          <a:lstStyle/>
          <a:p>
            <a:pPr>
              <a:lnSpc>
                <a:spcPct val="150000"/>
              </a:lnSpc>
              <a:buFont typeface="Wingdings" panose="05000000000000000000" pitchFamily="2" charset="2"/>
              <a:buChar char="v"/>
            </a:pPr>
            <a:r>
              <a:rPr lang="fa-IR" b="1" dirty="0"/>
              <a:t>طبق گزارشات تا 20 آوریل سال 2024 (4ماه اول سال)، </a:t>
            </a:r>
            <a:r>
              <a:rPr lang="fa-IR" sz="3200" b="1" dirty="0">
                <a:solidFill>
                  <a:srgbClr val="FF0000"/>
                </a:solidFill>
              </a:rPr>
              <a:t>۹۹۲۵۲</a:t>
            </a:r>
            <a:r>
              <a:rPr lang="fa-IR" b="1" dirty="0">
                <a:solidFill>
                  <a:srgbClr val="FF0000"/>
                </a:solidFill>
              </a:rPr>
              <a:t> </a:t>
            </a:r>
            <a:r>
              <a:rPr lang="fa-IR" b="1" dirty="0"/>
              <a:t>مورد ابتلا به ویروس چیکونگونیا در برزیل گزارش شده است</a:t>
            </a:r>
          </a:p>
          <a:p>
            <a:pPr>
              <a:lnSpc>
                <a:spcPct val="150000"/>
              </a:lnSpc>
              <a:buFont typeface="Wingdings" panose="05000000000000000000" pitchFamily="2" charset="2"/>
              <a:buChar char="v"/>
            </a:pPr>
            <a:r>
              <a:rPr lang="fa-IR" b="1" dirty="0"/>
              <a:t>در مقایسه با سال ۲۰۲۳، </a:t>
            </a:r>
            <a:r>
              <a:rPr lang="fa-IR" sz="3200" b="1" dirty="0">
                <a:solidFill>
                  <a:srgbClr val="FF0000"/>
                </a:solidFill>
              </a:rPr>
              <a:t>۵۸۵۸۶ </a:t>
            </a:r>
            <a:r>
              <a:rPr lang="fa-IR" b="1" dirty="0"/>
              <a:t>مورد گزارش شده در برای مدت مشابه، </a:t>
            </a:r>
            <a:r>
              <a:rPr lang="fa-IR" sz="3200" b="1" dirty="0">
                <a:solidFill>
                  <a:srgbClr val="FF0000"/>
                </a:solidFill>
              </a:rPr>
              <a:t>۶۹ درصد </a:t>
            </a:r>
            <a:r>
              <a:rPr lang="fa-IR" b="1" dirty="0"/>
              <a:t>افزایش یافته است.</a:t>
            </a:r>
          </a:p>
          <a:p>
            <a:pPr>
              <a:lnSpc>
                <a:spcPct val="150000"/>
              </a:lnSpc>
              <a:buFont typeface="Wingdings" panose="05000000000000000000" pitchFamily="2" charset="2"/>
              <a:buChar char="v"/>
            </a:pPr>
            <a:r>
              <a:rPr lang="fa-IR" b="1" dirty="0"/>
              <a:t>تاکنون ۳۷ مورد مرگ منتسب به چیکونگونیا گزارش شده است و ۷۳ مورد دیگر در دست بررسی هستند.</a:t>
            </a:r>
          </a:p>
        </p:txBody>
      </p:sp>
      <p:sp>
        <p:nvSpPr>
          <p:cNvPr id="3" name="Title 2"/>
          <p:cNvSpPr>
            <a:spLocks noGrp="1" noEditPoints="1"/>
          </p:cNvSpPr>
          <p:nvPr>
            <p:ph type="title"/>
          </p:nvPr>
        </p:nvSpPr>
        <p:spPr>
          <a:solidFill>
            <a:schemeClr val="accent6">
              <a:lumMod val="75000"/>
            </a:schemeClr>
          </a:solidFill>
        </p:spPr>
        <p:txBody>
          <a:bodyPr/>
          <a:lstStyle/>
          <a:p>
            <a:pPr algn="r"/>
            <a:r>
              <a:rPr lang="fa-IR" dirty="0"/>
              <a:t>موارد چیکونگونیا در برزیل در سال 2024</a:t>
            </a:r>
            <a:endParaRPr lang="en-US" dirty="0"/>
          </a:p>
        </p:txBody>
      </p:sp>
    </p:spTree>
    <p:extLst>
      <p:ext uri="{BB962C8B-B14F-4D97-AF65-F5344CB8AC3E}">
        <p14:creationId xmlns:p14="http://schemas.microsoft.com/office/powerpoint/2010/main" val="29561517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noEditPoints="1"/>
          </p:cNvSpPr>
          <p:nvPr>
            <p:ph idx="1"/>
          </p:nvPr>
        </p:nvSpPr>
        <p:spPr/>
        <p:txBody>
          <a:bodyPr>
            <a:noAutofit/>
          </a:bodyPr>
          <a:lstStyle/>
          <a:p>
            <a:r>
              <a:rPr lang="fa-IR" b="1" dirty="0"/>
              <a:t>برزیل:</a:t>
            </a:r>
          </a:p>
          <a:p>
            <a:pPr marL="0" indent="0">
              <a:buNone/>
            </a:pPr>
            <a:r>
              <a:rPr lang="fa-IR" b="1" dirty="0"/>
              <a:t>در 45 روز اول سال 2024: </a:t>
            </a:r>
            <a:r>
              <a:rPr lang="fa-IR" b="1" dirty="0">
                <a:solidFill>
                  <a:srgbClr val="FF0000"/>
                </a:solidFill>
              </a:rPr>
              <a:t>650000</a:t>
            </a:r>
            <a:r>
              <a:rPr lang="fa-IR" b="1" dirty="0"/>
              <a:t> مثبت دانگ . نسبت به مدت مشابه </a:t>
            </a:r>
            <a:r>
              <a:rPr lang="fa-IR" b="1" dirty="0">
                <a:solidFill>
                  <a:srgbClr val="FF0000"/>
                </a:solidFill>
              </a:rPr>
              <a:t>300</a:t>
            </a:r>
            <a:r>
              <a:rPr lang="fa-IR" b="1" dirty="0"/>
              <a:t> درصد افزایش داشت.</a:t>
            </a:r>
          </a:p>
          <a:p>
            <a:r>
              <a:rPr lang="fa-IR" b="1" dirty="0"/>
              <a:t>تایلند:</a:t>
            </a:r>
          </a:p>
          <a:p>
            <a:pPr marL="0" indent="0">
              <a:buNone/>
            </a:pPr>
            <a:r>
              <a:rPr lang="fa-IR" b="1" dirty="0"/>
              <a:t>در 45 روز اول سال 2024: </a:t>
            </a:r>
            <a:r>
              <a:rPr lang="fa-IR" b="1" dirty="0">
                <a:solidFill>
                  <a:srgbClr val="FF0000"/>
                </a:solidFill>
              </a:rPr>
              <a:t>13347</a:t>
            </a:r>
            <a:r>
              <a:rPr lang="fa-IR" b="1" dirty="0"/>
              <a:t> مثبت دانگ. نسبت به مدت مشابه </a:t>
            </a:r>
            <a:r>
              <a:rPr lang="fa-IR" b="1" dirty="0">
                <a:solidFill>
                  <a:srgbClr val="FF0000"/>
                </a:solidFill>
              </a:rPr>
              <a:t>دوبرابر</a:t>
            </a:r>
            <a:r>
              <a:rPr lang="fa-IR" b="1" dirty="0"/>
              <a:t> افزایش داشت.</a:t>
            </a:r>
          </a:p>
          <a:p>
            <a:r>
              <a:rPr lang="fa-IR" b="1" dirty="0"/>
              <a:t>اندونزی:</a:t>
            </a:r>
          </a:p>
          <a:p>
            <a:pPr marL="0" indent="0">
              <a:buNone/>
            </a:pPr>
            <a:r>
              <a:rPr lang="fa-IR" b="1" dirty="0"/>
              <a:t>در 13 هفته اول سال 2024</a:t>
            </a:r>
            <a:r>
              <a:rPr lang="en-US" b="1" dirty="0"/>
              <a:t>:</a:t>
            </a:r>
            <a:r>
              <a:rPr lang="fa-IR" b="1" dirty="0"/>
              <a:t> </a:t>
            </a:r>
            <a:r>
              <a:rPr lang="fa-IR" b="1" dirty="0">
                <a:solidFill>
                  <a:srgbClr val="FF0000"/>
                </a:solidFill>
              </a:rPr>
              <a:t>53131</a:t>
            </a:r>
            <a:r>
              <a:rPr lang="fa-IR" b="1" dirty="0"/>
              <a:t> مورد مثبت دانگ و </a:t>
            </a:r>
            <a:r>
              <a:rPr lang="fa-IR" b="1" dirty="0">
                <a:solidFill>
                  <a:srgbClr val="FF0000"/>
                </a:solidFill>
              </a:rPr>
              <a:t>404</a:t>
            </a:r>
            <a:r>
              <a:rPr lang="fa-IR" b="1" dirty="0"/>
              <a:t> مورد مرگ گزارش شده است.که نسبت به مدت مشابه </a:t>
            </a:r>
            <a:r>
              <a:rPr lang="fa-IR" b="1" dirty="0">
                <a:solidFill>
                  <a:srgbClr val="FF0000"/>
                </a:solidFill>
              </a:rPr>
              <a:t>180</a:t>
            </a:r>
            <a:r>
              <a:rPr lang="fa-IR" b="1" dirty="0"/>
              <a:t> درصد رشد داشته است.</a:t>
            </a:r>
            <a:endParaRPr lang="en-US" b="1" dirty="0"/>
          </a:p>
        </p:txBody>
      </p:sp>
      <p:sp>
        <p:nvSpPr>
          <p:cNvPr id="4" name="Title 3"/>
          <p:cNvSpPr>
            <a:spLocks noGrp="1" noEditPoints="1"/>
          </p:cNvSpPr>
          <p:nvPr>
            <p:ph type="title"/>
          </p:nvPr>
        </p:nvSpPr>
        <p:spPr>
          <a:xfrm>
            <a:off x="269563" y="115300"/>
            <a:ext cx="9922806" cy="1325563"/>
          </a:xfrm>
          <a:solidFill>
            <a:schemeClr val="accent6">
              <a:lumMod val="75000"/>
            </a:schemeClr>
          </a:solidFill>
        </p:spPr>
        <p:txBody>
          <a:bodyPr>
            <a:normAutofit fontScale="90000"/>
          </a:bodyPr>
          <a:lstStyle/>
          <a:p>
            <a:pPr algn="ctr"/>
            <a:r>
              <a:rPr lang="fa-IR" dirty="0"/>
              <a:t>وضعیت بیماری دانگ در سه کشور برزیل، تایلند و اندونزی</a:t>
            </a:r>
            <a:endParaRPr lang="en-US" dirty="0"/>
          </a:p>
        </p:txBody>
      </p:sp>
    </p:spTree>
    <p:extLst>
      <p:ext uri="{BB962C8B-B14F-4D97-AF65-F5344CB8AC3E}">
        <p14:creationId xmlns:p14="http://schemas.microsoft.com/office/powerpoint/2010/main" val="33130396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fa-IR" dirty="0"/>
              <a:t>شواهد اپیدمیولوژیک افزایش موارد بیماریهای منتقله از آئدس در دنیا</a:t>
            </a:r>
            <a:endParaRPr lang="en-US" dirty="0"/>
          </a:p>
        </p:txBody>
      </p:sp>
      <p:pic>
        <p:nvPicPr>
          <p:cNvPr id="4" name="Picture 3"/>
          <p:cNvPicPr>
            <a:picLocks noChangeAspect="1"/>
          </p:cNvPicPr>
          <p:nvPr/>
        </p:nvPicPr>
        <p:blipFill>
          <a:blip r:embed="rId2"/>
          <a:stretch>
            <a:fillRect/>
          </a:stretch>
        </p:blipFill>
        <p:spPr>
          <a:xfrm>
            <a:off x="2184935" y="1556969"/>
            <a:ext cx="6923795" cy="4610337"/>
          </a:xfrm>
          <a:prstGeom prst="rect">
            <a:avLst/>
          </a:prstGeom>
        </p:spPr>
      </p:pic>
    </p:spTree>
    <p:extLst>
      <p:ext uri="{BB962C8B-B14F-4D97-AF65-F5344CB8AC3E}">
        <p14:creationId xmlns:p14="http://schemas.microsoft.com/office/powerpoint/2010/main" val="23621506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fa-IR" dirty="0"/>
              <a:t>شواهد اپیدمیولوژیک افزایش موارد بیماریهای منتقله از آئدس در دنیا</a:t>
            </a:r>
            <a:endParaRPr lang="en-US" dirty="0"/>
          </a:p>
        </p:txBody>
      </p:sp>
      <p:pic>
        <p:nvPicPr>
          <p:cNvPr id="5" name="Picture 4"/>
          <p:cNvPicPr>
            <a:picLocks noChangeAspect="1"/>
          </p:cNvPicPr>
          <p:nvPr/>
        </p:nvPicPr>
        <p:blipFill>
          <a:blip r:embed="rId2"/>
          <a:stretch>
            <a:fillRect/>
          </a:stretch>
        </p:blipFill>
        <p:spPr>
          <a:xfrm>
            <a:off x="2377440" y="1595468"/>
            <a:ext cx="7190071" cy="4610337"/>
          </a:xfrm>
          <a:prstGeom prst="rect">
            <a:avLst/>
          </a:prstGeom>
        </p:spPr>
      </p:pic>
    </p:spTree>
    <p:extLst>
      <p:ext uri="{BB962C8B-B14F-4D97-AF65-F5344CB8AC3E}">
        <p14:creationId xmlns:p14="http://schemas.microsoft.com/office/powerpoint/2010/main" val="1909821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fa-IR" dirty="0"/>
              <a:t>شواهد اپیدمیولوژیک افزایش موارد بیماریهای منتقله از آئدس در دنیا</a:t>
            </a:r>
            <a:endParaRPr lang="en-US" dirty="0"/>
          </a:p>
        </p:txBody>
      </p:sp>
      <p:pic>
        <p:nvPicPr>
          <p:cNvPr id="4" name="Picture 3"/>
          <p:cNvPicPr>
            <a:picLocks noChangeAspect="1"/>
          </p:cNvPicPr>
          <p:nvPr/>
        </p:nvPicPr>
        <p:blipFill>
          <a:blip r:embed="rId2"/>
          <a:stretch>
            <a:fillRect/>
          </a:stretch>
        </p:blipFill>
        <p:spPr>
          <a:xfrm>
            <a:off x="2691128" y="1479363"/>
            <a:ext cx="6597989" cy="4748181"/>
          </a:xfrm>
          <a:prstGeom prst="rect">
            <a:avLst/>
          </a:prstGeom>
        </p:spPr>
      </p:pic>
    </p:spTree>
    <p:extLst>
      <p:ext uri="{BB962C8B-B14F-4D97-AF65-F5344CB8AC3E}">
        <p14:creationId xmlns:p14="http://schemas.microsoft.com/office/powerpoint/2010/main" val="224370959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fa-IR" dirty="0"/>
              <a:t>مناطقی که بیش از یک ویروس منتقله از طریق پشه آئدس را گزارش کرده اند(تا آوریل 2024)</a:t>
            </a:r>
            <a:endParaRPr lang="en-US" dirty="0"/>
          </a:p>
        </p:txBody>
      </p:sp>
      <p:pic>
        <p:nvPicPr>
          <p:cNvPr id="4" name="Picture 3"/>
          <p:cNvPicPr>
            <a:picLocks noChangeAspect="1"/>
          </p:cNvPicPr>
          <p:nvPr/>
        </p:nvPicPr>
        <p:blipFill rotWithShape="1">
          <a:blip r:embed="rId2"/>
          <a:srcRect l="2557" t="24689" r="1481" b="7435"/>
          <a:stretch/>
        </p:blipFill>
        <p:spPr>
          <a:xfrm>
            <a:off x="1761424" y="1771049"/>
            <a:ext cx="7683508" cy="3994485"/>
          </a:xfrm>
          <a:prstGeom prst="rect">
            <a:avLst/>
          </a:prstGeom>
        </p:spPr>
      </p:pic>
    </p:spTree>
    <p:extLst>
      <p:ext uri="{BB962C8B-B14F-4D97-AF65-F5344CB8AC3E}">
        <p14:creationId xmlns:p14="http://schemas.microsoft.com/office/powerpoint/2010/main" val="420516553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a:t>تفاوت عفونت تب دانگ در بار اول با دوم ابتلا </a:t>
            </a:r>
            <a:endParaRPr lang="en-US" dirty="0"/>
          </a:p>
        </p:txBody>
      </p:sp>
      <p:pic>
        <p:nvPicPr>
          <p:cNvPr id="4" name="Picture 3"/>
          <p:cNvPicPr>
            <a:picLocks noChangeAspect="1"/>
          </p:cNvPicPr>
          <p:nvPr/>
        </p:nvPicPr>
        <p:blipFill>
          <a:blip r:embed="rId2"/>
          <a:stretch>
            <a:fillRect/>
          </a:stretch>
        </p:blipFill>
        <p:spPr>
          <a:xfrm>
            <a:off x="2403725" y="1607419"/>
            <a:ext cx="6885708" cy="4413348"/>
          </a:xfrm>
          <a:prstGeom prst="rect">
            <a:avLst/>
          </a:prstGeom>
        </p:spPr>
      </p:pic>
    </p:spTree>
    <p:extLst>
      <p:ext uri="{BB962C8B-B14F-4D97-AF65-F5344CB8AC3E}">
        <p14:creationId xmlns:p14="http://schemas.microsoft.com/office/powerpoint/2010/main" val="372615929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0" indent="0">
              <a:buNone/>
            </a:pPr>
            <a:r>
              <a:rPr lang="fa-IR" b="1" dirty="0">
                <a:solidFill>
                  <a:schemeClr val="tx1"/>
                </a:solidFill>
              </a:rPr>
              <a:t>(تصاویر </a:t>
            </a:r>
            <a:r>
              <a:rPr lang="fa-IR" b="1" dirty="0" err="1">
                <a:solidFill>
                  <a:schemeClr val="tx1"/>
                </a:solidFill>
              </a:rPr>
              <a:t>زیستگاههایی</a:t>
            </a:r>
            <a:r>
              <a:rPr lang="fa-IR" b="1" dirty="0">
                <a:solidFill>
                  <a:schemeClr val="tx1"/>
                </a:solidFill>
              </a:rPr>
              <a:t> در بنادر جنوبی کشور که در برخی از آنها لارو یا بالغ </a:t>
            </a:r>
            <a:r>
              <a:rPr lang="fa-IR" b="1" dirty="0" err="1">
                <a:solidFill>
                  <a:schemeClr val="tx1"/>
                </a:solidFill>
              </a:rPr>
              <a:t>آئدس</a:t>
            </a:r>
            <a:r>
              <a:rPr lang="fa-IR" b="1" dirty="0">
                <a:solidFill>
                  <a:schemeClr val="tx1"/>
                </a:solidFill>
              </a:rPr>
              <a:t> صید شده است)</a:t>
            </a:r>
          </a:p>
          <a:p>
            <a:pPr marL="0" indent="0">
              <a:buNone/>
            </a:pPr>
            <a:endParaRPr lang="en-US" dirty="0">
              <a:solidFill>
                <a:schemeClr val="tx1"/>
              </a:solidFill>
            </a:endParaRPr>
          </a:p>
        </p:txBody>
      </p:sp>
      <p:sp>
        <p:nvSpPr>
          <p:cNvPr id="3" name="Title 2"/>
          <p:cNvSpPr>
            <a:spLocks noGrp="1"/>
          </p:cNvSpPr>
          <p:nvPr>
            <p:ph type="title"/>
          </p:nvPr>
        </p:nvSpPr>
        <p:spPr>
          <a:xfrm>
            <a:off x="269563" y="172072"/>
            <a:ext cx="9922806" cy="1325563"/>
          </a:xfrm>
          <a:solidFill>
            <a:schemeClr val="accent6">
              <a:lumMod val="75000"/>
            </a:schemeClr>
          </a:solidFill>
        </p:spPr>
        <p:txBody>
          <a:bodyPr>
            <a:normAutofit/>
          </a:bodyPr>
          <a:lstStyle/>
          <a:p>
            <a:r>
              <a:rPr lang="fa-IR" sz="3200" dirty="0" err="1"/>
              <a:t>زیستگاههای</a:t>
            </a:r>
            <a:r>
              <a:rPr lang="fa-IR" sz="3200" dirty="0"/>
              <a:t> مناسب پشه های </a:t>
            </a:r>
            <a:r>
              <a:rPr lang="fa-IR" sz="3200" dirty="0" err="1"/>
              <a:t>آئدس</a:t>
            </a:r>
            <a:r>
              <a:rPr lang="fa-IR" sz="3200" dirty="0"/>
              <a:t> </a:t>
            </a:r>
            <a:r>
              <a:rPr lang="fa-IR" sz="3200" dirty="0" err="1"/>
              <a:t>اجیپتی</a:t>
            </a:r>
            <a:r>
              <a:rPr lang="fa-IR" sz="3200" dirty="0"/>
              <a:t> </a:t>
            </a:r>
            <a:r>
              <a:rPr lang="fa-IR" sz="3200" dirty="0" err="1"/>
              <a:t>وآئدس</a:t>
            </a:r>
            <a:r>
              <a:rPr lang="fa-IR" sz="3200" dirty="0"/>
              <a:t> </a:t>
            </a:r>
            <a:r>
              <a:rPr lang="fa-IR" sz="3200" dirty="0" err="1"/>
              <a:t>آلبوپیکتوس</a:t>
            </a:r>
            <a:endParaRPr lang="en-US" sz="3200" dirty="0"/>
          </a:p>
        </p:txBody>
      </p:sp>
      <p:pic>
        <p:nvPicPr>
          <p:cNvPr id="4" name="Picture 8"/>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147159" y="2537114"/>
            <a:ext cx="2819354" cy="1593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p:cNvPicPr>
            <a:picLocks noChangeAspect="1"/>
          </p:cNvPicPr>
          <p:nvPr/>
        </p:nvPicPr>
        <p:blipFill rotWithShape="1">
          <a:blip r:embed="rId3" cstate="print">
            <a:extLst>
              <a:ext uri="{28A0092B-C50C-407E-A947-70E740481C1C}">
                <a14:useLocalDpi xmlns:a14="http://schemas.microsoft.com/office/drawing/2010/main" val="0"/>
              </a:ext>
            </a:extLst>
          </a:blip>
          <a:srcRect r="39044"/>
          <a:stretch/>
        </p:blipFill>
        <p:spPr>
          <a:xfrm>
            <a:off x="6089347" y="2537115"/>
            <a:ext cx="2500980" cy="1593450"/>
          </a:xfrm>
          <a:prstGeom prst="rect">
            <a:avLst/>
          </a:prstGeom>
        </p:spPr>
      </p:pic>
      <p:pic>
        <p:nvPicPr>
          <p:cNvPr id="6" name="Picture 5"/>
          <p:cNvPicPr/>
          <p:nvPr/>
        </p:nvPicPr>
        <p:blipFill>
          <a:blip r:embed="rId4"/>
          <a:stretch>
            <a:fillRect/>
          </a:stretch>
        </p:blipFill>
        <p:spPr>
          <a:xfrm>
            <a:off x="3273482" y="2537114"/>
            <a:ext cx="2537449" cy="159345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9"/>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3544" y="2537114"/>
            <a:ext cx="2843649" cy="15710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Content Placeholder 4" descr="5.jpg"/>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9167684" y="4376289"/>
            <a:ext cx="2827467" cy="1589085"/>
          </a:xfrm>
          <a:prstGeom prst="rect">
            <a:avLst/>
          </a:prstGeom>
        </p:spPr>
      </p:pic>
      <p:pic>
        <p:nvPicPr>
          <p:cNvPr id="9" name="Picture 8"/>
          <p:cNvPicPr>
            <a:picLocks noChangeAspect="1"/>
          </p:cNvPicPr>
          <p:nvPr/>
        </p:nvPicPr>
        <p:blipFill>
          <a:blip r:embed="rId7"/>
          <a:stretch>
            <a:fillRect/>
          </a:stretch>
        </p:blipFill>
        <p:spPr>
          <a:xfrm>
            <a:off x="6089347" y="4376289"/>
            <a:ext cx="2641074" cy="164684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p:cNvPicPr>
            <a:picLocks noChangeAspect="1"/>
          </p:cNvPicPr>
          <p:nvPr/>
        </p:nvPicPr>
        <p:blipFill>
          <a:blip r:embed="rId8"/>
          <a:stretch>
            <a:fillRect/>
          </a:stretch>
        </p:blipFill>
        <p:spPr>
          <a:xfrm>
            <a:off x="2940408" y="4376289"/>
            <a:ext cx="2870523" cy="164684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11" name="Picture 10"/>
          <p:cNvPicPr/>
          <p:nvPr/>
        </p:nvPicPr>
        <p:blipFill>
          <a:blip r:embed="rId9"/>
          <a:stretch>
            <a:fillRect/>
          </a:stretch>
        </p:blipFill>
        <p:spPr>
          <a:xfrm>
            <a:off x="269563" y="4342162"/>
            <a:ext cx="2428973" cy="17052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1489945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chemeClr val="accent6">
              <a:lumMod val="75000"/>
            </a:schemeClr>
          </a:solidFill>
        </p:spPr>
        <p:txBody>
          <a:bodyPr>
            <a:normAutofit/>
          </a:bodyPr>
          <a:lstStyle/>
          <a:p>
            <a:r>
              <a:rPr lang="fa-IR" sz="3200" dirty="0" err="1"/>
              <a:t>زیستگاههای</a:t>
            </a:r>
            <a:r>
              <a:rPr lang="fa-IR" sz="3200" dirty="0"/>
              <a:t> مناسب پشه های </a:t>
            </a:r>
            <a:r>
              <a:rPr lang="fa-IR" sz="3200" dirty="0" err="1"/>
              <a:t>آئدس</a:t>
            </a:r>
            <a:r>
              <a:rPr lang="fa-IR" sz="3200" dirty="0"/>
              <a:t> </a:t>
            </a:r>
            <a:r>
              <a:rPr lang="fa-IR" sz="3200" dirty="0" err="1"/>
              <a:t>اجیپتی</a:t>
            </a:r>
            <a:r>
              <a:rPr lang="fa-IR" sz="3200" dirty="0"/>
              <a:t> </a:t>
            </a:r>
            <a:r>
              <a:rPr lang="fa-IR" sz="3200" dirty="0" err="1"/>
              <a:t>وآئدس</a:t>
            </a:r>
            <a:r>
              <a:rPr lang="fa-IR" sz="3200" dirty="0"/>
              <a:t> </a:t>
            </a:r>
            <a:r>
              <a:rPr lang="fa-IR" sz="3200" dirty="0" err="1"/>
              <a:t>آلبوپیکتوس</a:t>
            </a:r>
            <a:endParaRPr lang="en-US" sz="3200" dirty="0"/>
          </a:p>
        </p:txBody>
      </p:sp>
      <p:pic>
        <p:nvPicPr>
          <p:cNvPr id="4" name="Content Placeholder 5"/>
          <p:cNvPicPr>
            <a:picLocks noGrp="1" noChangeAspect="1"/>
          </p:cNvPicPr>
          <p:nvPr>
            <p:ph idx="1"/>
          </p:nvPr>
        </p:nvPicPr>
        <p:blipFill>
          <a:blip r:embed="rId2" cstate="print">
            <a:extLst>
              <a:ext uri="{28A0092B-C50C-407E-A947-70E740481C1C}">
                <a14:useLocalDpi xmlns:a14="http://schemas.microsoft.com/office/drawing/2010/main" val="0"/>
              </a:ext>
            </a:extLst>
          </a:blip>
          <a:srcRect/>
          <a:stretch>
            <a:fillRect/>
          </a:stretch>
        </p:blipFill>
        <p:spPr>
          <a:xfrm>
            <a:off x="6510441" y="1619951"/>
            <a:ext cx="2896985" cy="1379913"/>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1"/>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55713" y="1619951"/>
            <a:ext cx="2093748" cy="197500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6" name="Picture 2"/>
          <p:cNvPicPr>
            <a:picLocks noChangeAspect="1" noChangeArrowheads="1"/>
          </p:cNvPicPr>
          <p:nvPr/>
        </p:nvPicPr>
        <p:blipFill>
          <a:blip r:embed="rId4" cstate="print"/>
          <a:srcRect/>
          <a:stretch>
            <a:fillRect/>
          </a:stretch>
        </p:blipFill>
        <p:spPr bwMode="auto">
          <a:xfrm>
            <a:off x="1730824" y="1721203"/>
            <a:ext cx="1981361" cy="154833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Picture 4"/>
          <p:cNvPicPr>
            <a:picLocks noChangeArrowheads="1"/>
          </p:cNvPicPr>
          <p:nvPr/>
        </p:nvPicPr>
        <p:blipFill>
          <a:blip r:embed="rId5" cstate="print"/>
          <a:srcRect l="13887" t="23495" r="16479"/>
          <a:stretch>
            <a:fillRect/>
          </a:stretch>
        </p:blipFill>
        <p:spPr bwMode="auto">
          <a:xfrm>
            <a:off x="6510441" y="3169327"/>
            <a:ext cx="2814834" cy="182608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8" name="Content Placeholder 5"/>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a:xfrm>
            <a:off x="4055713" y="3896427"/>
            <a:ext cx="2197970" cy="219797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 name="Content Placeholder 4"/>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a:xfrm>
            <a:off x="1730824" y="3540249"/>
            <a:ext cx="1899193" cy="255414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Picture 9">
            <a:extLst>
              <a:ext uri="{FF2B5EF4-FFF2-40B4-BE49-F238E27FC236}">
                <a16:creationId xmlns:a16="http://schemas.microsoft.com/office/drawing/2014/main" id="{DD790B7A-48D7-BD83-3BB0-786F92705335}"/>
              </a:ext>
            </a:extLst>
          </p:cNvPr>
          <p:cNvPicPr>
            <a:picLocks noChangeAspect="1"/>
          </p:cNvPicPr>
          <p:nvPr/>
        </p:nvPicPr>
        <p:blipFill>
          <a:blip r:embed="rId8"/>
          <a:stretch>
            <a:fillRect/>
          </a:stretch>
        </p:blipFill>
        <p:spPr>
          <a:xfrm>
            <a:off x="290286" y="1400174"/>
            <a:ext cx="11553371" cy="5213297"/>
          </a:xfrm>
          <a:prstGeom prst="rect">
            <a:avLst/>
          </a:prstGeom>
        </p:spPr>
      </p:pic>
    </p:spTree>
    <p:extLst>
      <p:ext uri="{BB962C8B-B14F-4D97-AF65-F5344CB8AC3E}">
        <p14:creationId xmlns:p14="http://schemas.microsoft.com/office/powerpoint/2010/main" val="18229327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9563" y="124925"/>
            <a:ext cx="9922806" cy="1325563"/>
          </a:xfrm>
          <a:solidFill>
            <a:schemeClr val="accent6">
              <a:lumMod val="75000"/>
            </a:schemeClr>
          </a:solidFill>
        </p:spPr>
        <p:txBody>
          <a:bodyPr>
            <a:noAutofit/>
          </a:bodyPr>
          <a:lstStyle/>
          <a:p>
            <a:r>
              <a:rPr lang="fa-IR" sz="3200" dirty="0"/>
              <a:t>زیستگاههای مناسب پشه های آئدس اجیپتی وآئدس آلبوپیکتوس</a:t>
            </a:r>
            <a:br>
              <a:rPr lang="fa-IR" sz="3200" dirty="0"/>
            </a:br>
            <a:endParaRPr lang="en-US" sz="2000" dirty="0"/>
          </a:p>
        </p:txBody>
      </p:sp>
      <p:grpSp>
        <p:nvGrpSpPr>
          <p:cNvPr id="6" name="Group 5"/>
          <p:cNvGrpSpPr/>
          <p:nvPr/>
        </p:nvGrpSpPr>
        <p:grpSpPr>
          <a:xfrm>
            <a:off x="1591829" y="1508238"/>
            <a:ext cx="7696550" cy="4606006"/>
            <a:chOff x="109538" y="201613"/>
            <a:chExt cx="8623300" cy="6473825"/>
          </a:xfrm>
        </p:grpSpPr>
        <p:pic>
          <p:nvPicPr>
            <p:cNvPr id="7"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9538" y="201613"/>
              <a:ext cx="8623300" cy="647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Down Arrow 7"/>
            <p:cNvSpPr/>
            <p:nvPr/>
          </p:nvSpPr>
          <p:spPr>
            <a:xfrm>
              <a:off x="6916738" y="5048250"/>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 name="Down Arrow 8"/>
            <p:cNvSpPr/>
            <p:nvPr/>
          </p:nvSpPr>
          <p:spPr>
            <a:xfrm>
              <a:off x="5697538" y="2379663"/>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 name="Down Arrow 9"/>
            <p:cNvSpPr/>
            <p:nvPr/>
          </p:nvSpPr>
          <p:spPr>
            <a:xfrm>
              <a:off x="5043488" y="3167063"/>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1" name="Down Arrow 10"/>
            <p:cNvSpPr/>
            <p:nvPr/>
          </p:nvSpPr>
          <p:spPr>
            <a:xfrm>
              <a:off x="4057650" y="3438525"/>
              <a:ext cx="220663"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3" name="Down Arrow 12"/>
            <p:cNvSpPr/>
            <p:nvPr/>
          </p:nvSpPr>
          <p:spPr>
            <a:xfrm>
              <a:off x="4189413" y="2459038"/>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4" name="Down Arrow 13"/>
            <p:cNvSpPr/>
            <p:nvPr/>
          </p:nvSpPr>
          <p:spPr>
            <a:xfrm>
              <a:off x="3557588" y="2060575"/>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5" name="Down Arrow 14"/>
            <p:cNvSpPr/>
            <p:nvPr/>
          </p:nvSpPr>
          <p:spPr>
            <a:xfrm>
              <a:off x="1316038" y="5424488"/>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6" name="Down Arrow 15"/>
            <p:cNvSpPr/>
            <p:nvPr/>
          </p:nvSpPr>
          <p:spPr>
            <a:xfrm>
              <a:off x="1427163" y="4191000"/>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7" name="Down Arrow 16"/>
            <p:cNvSpPr/>
            <p:nvPr/>
          </p:nvSpPr>
          <p:spPr>
            <a:xfrm>
              <a:off x="485775" y="4456113"/>
              <a:ext cx="220663"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8" name="Down Arrow 17"/>
            <p:cNvSpPr/>
            <p:nvPr/>
          </p:nvSpPr>
          <p:spPr>
            <a:xfrm>
              <a:off x="314325" y="2728913"/>
              <a:ext cx="222250"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9" name="Down Arrow 18"/>
            <p:cNvSpPr/>
            <p:nvPr/>
          </p:nvSpPr>
          <p:spPr>
            <a:xfrm>
              <a:off x="2201863" y="1957388"/>
              <a:ext cx="220662" cy="796925"/>
            </a:xfrm>
            <a:prstGeom prst="down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grpSp>
    </p:spTree>
    <p:extLst>
      <p:ext uri="{BB962C8B-B14F-4D97-AF65-F5344CB8AC3E}">
        <p14:creationId xmlns:p14="http://schemas.microsoft.com/office/powerpoint/2010/main" val="34297167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3" name="Title 3"/>
          <p:cNvSpPr>
            <a:spLocks noGrp="1"/>
          </p:cNvSpPr>
          <p:nvPr>
            <p:ph type="title"/>
          </p:nvPr>
        </p:nvSpPr>
        <p:spPr>
          <a:solidFill>
            <a:srgbClr val="C00000"/>
          </a:solidFill>
        </p:spPr>
        <p:txBody>
          <a:bodyPr>
            <a:normAutofit/>
          </a:bodyPr>
          <a:lstStyle/>
          <a:p>
            <a:r>
              <a:rPr lang="fa-IR" sz="3600" dirty="0"/>
              <a:t>پراکندگی جهانی بیماری های تب دانگ، چیکونگونیا و زیکا</a:t>
            </a:r>
            <a:endParaRPr lang="en-US" sz="3600" dirty="0"/>
          </a:p>
        </p:txBody>
      </p:sp>
      <p:sp>
        <p:nvSpPr>
          <p:cNvPr id="1048604" name="Rectangle 7"/>
          <p:cNvSpPr/>
          <p:nvPr/>
        </p:nvSpPr>
        <p:spPr>
          <a:xfrm>
            <a:off x="9619788" y="3963666"/>
            <a:ext cx="1655546" cy="364363"/>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a:t>زیکا</a:t>
            </a:r>
            <a:endParaRPr lang="en-US" sz="2800" dirty="0"/>
          </a:p>
        </p:txBody>
      </p:sp>
      <p:sp>
        <p:nvSpPr>
          <p:cNvPr id="1048605" name="Rectangle 8"/>
          <p:cNvSpPr/>
          <p:nvPr/>
        </p:nvSpPr>
        <p:spPr>
          <a:xfrm>
            <a:off x="1265408" y="3746892"/>
            <a:ext cx="1655546" cy="364363"/>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dirty="0"/>
              <a:t>تب دانگ</a:t>
            </a:r>
            <a:endParaRPr lang="en-US" sz="3200" dirty="0"/>
          </a:p>
        </p:txBody>
      </p:sp>
      <p:sp>
        <p:nvSpPr>
          <p:cNvPr id="1048606" name="Rectangle 9"/>
          <p:cNvSpPr/>
          <p:nvPr/>
        </p:nvSpPr>
        <p:spPr>
          <a:xfrm>
            <a:off x="5230966" y="3304960"/>
            <a:ext cx="1655546" cy="364363"/>
          </a:xfrm>
          <a:prstGeom prst="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dirty="0">
                <a:ln w="0"/>
                <a:solidFill>
                  <a:schemeClr val="bg1"/>
                </a:solidFill>
                <a:effectLst>
                  <a:outerShdw blurRad="38100" dist="19050" dir="2700000" algn="tl" rotWithShape="0">
                    <a:schemeClr val="dk1">
                      <a:alpha val="40000"/>
                    </a:schemeClr>
                  </a:outerShdw>
                </a:effectLst>
              </a:rPr>
              <a:t>چیکونگونیا</a:t>
            </a:r>
            <a:endParaRPr lang="en-US" sz="4000" dirty="0">
              <a:solidFill>
                <a:schemeClr val="bg1"/>
              </a:solidFill>
            </a:endParaRPr>
          </a:p>
        </p:txBody>
      </p:sp>
      <p:pic>
        <p:nvPicPr>
          <p:cNvPr id="3" name="Picture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77889" y="3669323"/>
            <a:ext cx="4585115" cy="2579127"/>
          </a:xfrm>
          <a:prstGeom prst="rect">
            <a:avLst/>
          </a:prstGeom>
        </p:spPr>
      </p:pic>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63004" y="1558875"/>
            <a:ext cx="4039602" cy="2296404"/>
          </a:xfrm>
          <a:prstGeom prst="rect">
            <a:avLst/>
          </a:prstGeom>
        </p:spPr>
      </p:pic>
      <p:pic>
        <p:nvPicPr>
          <p:cNvPr id="2" name="Picture 1"/>
          <p:cNvPicPr>
            <a:picLocks noChangeAspect="1"/>
          </p:cNvPicPr>
          <p:nvPr/>
        </p:nvPicPr>
        <p:blipFill>
          <a:blip r:embed="rId4"/>
          <a:stretch>
            <a:fillRect/>
          </a:stretch>
        </p:blipFill>
        <p:spPr>
          <a:xfrm>
            <a:off x="82404" y="1493935"/>
            <a:ext cx="4272024" cy="2209509"/>
          </a:xfrm>
          <a:prstGeom prst="rect">
            <a:avLst/>
          </a:prstGeom>
        </p:spPr>
      </p:pic>
    </p:spTree>
    <p:extLst>
      <p:ext uri="{BB962C8B-B14F-4D97-AF65-F5344CB8AC3E}">
        <p14:creationId xmlns:p14="http://schemas.microsoft.com/office/powerpoint/2010/main" val="37288588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90" name="Picture 4" descr="dengue hospital.jpg"/>
          <p:cNvPicPr>
            <a:picLocks noChangeAspect="1"/>
          </p:cNvPicPr>
          <p:nvPr/>
        </p:nvPicPr>
        <p:blipFill>
          <a:blip r:embed="rId2"/>
          <a:srcRect/>
          <a:stretch>
            <a:fillRect/>
          </a:stretch>
        </p:blipFill>
        <p:spPr bwMode="auto">
          <a:xfrm>
            <a:off x="1164060" y="3733298"/>
            <a:ext cx="3691795" cy="2324561"/>
          </a:xfrm>
          <a:prstGeom prst="rect">
            <a:avLst/>
          </a:prstGeom>
          <a:noFill/>
          <a:ln>
            <a:noFill/>
          </a:ln>
        </p:spPr>
      </p:pic>
      <p:pic>
        <p:nvPicPr>
          <p:cNvPr id="2097191" name="Picture 1"/>
          <p:cNvPicPr>
            <a:picLocks noChangeAspect="1"/>
          </p:cNvPicPr>
          <p:nvPr/>
        </p:nvPicPr>
        <p:blipFill>
          <a:blip/>
          <a:stretch>
            <a:fillRect/>
          </a:stretch>
        </p:blipFill>
        <p:spPr>
          <a:xfrm>
            <a:off x="6929288" y="2317984"/>
            <a:ext cx="1047750" cy="1047750"/>
          </a:xfrm>
          <a:prstGeom prst="rect">
            <a:avLst/>
          </a:prstGeom>
        </p:spPr>
      </p:pic>
      <p:pic>
        <p:nvPicPr>
          <p:cNvPr id="2097192" name="Picture 2"/>
          <p:cNvPicPr>
            <a:picLocks noChangeAspect="1"/>
          </p:cNvPicPr>
          <p:nvPr/>
        </p:nvPicPr>
        <p:blipFill>
          <a:blip/>
          <a:stretch>
            <a:fillRect/>
          </a:stretch>
        </p:blipFill>
        <p:spPr>
          <a:xfrm>
            <a:off x="7079288" y="2467984"/>
            <a:ext cx="1047750" cy="1047750"/>
          </a:xfrm>
          <a:prstGeom prst="rect">
            <a:avLst/>
          </a:prstGeom>
        </p:spPr>
      </p:pic>
      <p:pic>
        <p:nvPicPr>
          <p:cNvPr id="2097193" name="Picture 3"/>
          <p:cNvPicPr>
            <a:picLocks noChangeAspect="1"/>
          </p:cNvPicPr>
          <p:nvPr/>
        </p:nvPicPr>
        <p:blipFill>
          <a:blip/>
          <a:stretch>
            <a:fillRect/>
          </a:stretch>
        </p:blipFill>
        <p:spPr>
          <a:xfrm>
            <a:off x="7229288" y="2617984"/>
            <a:ext cx="1047750" cy="1047750"/>
          </a:xfrm>
          <a:prstGeom prst="rect">
            <a:avLst/>
          </a:prstGeom>
        </p:spPr>
      </p:pic>
      <p:pic>
        <p:nvPicPr>
          <p:cNvPr id="2097194" name="Picture 4"/>
          <p:cNvPicPr>
            <a:picLocks noChangeAspect="1"/>
          </p:cNvPicPr>
          <p:nvPr/>
        </p:nvPicPr>
        <p:blipFill>
          <a:blip/>
          <a:stretch>
            <a:fillRect/>
          </a:stretch>
        </p:blipFill>
        <p:spPr>
          <a:xfrm>
            <a:off x="7379288" y="2767984"/>
            <a:ext cx="1047750" cy="1047750"/>
          </a:xfrm>
          <a:prstGeom prst="rect">
            <a:avLst/>
          </a:prstGeom>
        </p:spPr>
      </p:pic>
      <p:pic>
        <p:nvPicPr>
          <p:cNvPr id="2097195" name="Picture 6"/>
          <p:cNvPicPr>
            <a:picLocks noChangeAspect="1"/>
          </p:cNvPicPr>
          <p:nvPr/>
        </p:nvPicPr>
        <p:blipFill>
          <a:blip r:embed="rId3"/>
          <a:stretch>
            <a:fillRect/>
          </a:stretch>
        </p:blipFill>
        <p:spPr>
          <a:xfrm>
            <a:off x="732229" y="833393"/>
            <a:ext cx="4555458" cy="2908013"/>
          </a:xfrm>
          <a:prstGeom prst="rect">
            <a:avLst/>
          </a:prstGeom>
        </p:spPr>
      </p:pic>
      <p:pic>
        <p:nvPicPr>
          <p:cNvPr id="2097196" name="Picture 7"/>
          <p:cNvPicPr>
            <a:picLocks noChangeAspect="1"/>
          </p:cNvPicPr>
          <p:nvPr/>
        </p:nvPicPr>
        <p:blipFill>
          <a:blip r:embed="rId4" cstate="print"/>
          <a:stretch>
            <a:fillRect/>
          </a:stretch>
        </p:blipFill>
        <p:spPr>
          <a:xfrm>
            <a:off x="5750353" y="3515734"/>
            <a:ext cx="4260049" cy="2560343"/>
          </a:xfrm>
          <a:prstGeom prst="rect">
            <a:avLst/>
          </a:prstGeom>
        </p:spPr>
      </p:pic>
      <p:pic>
        <p:nvPicPr>
          <p:cNvPr id="2097197" name="Picture 8"/>
          <p:cNvPicPr>
            <a:picLocks noChangeAspect="1"/>
          </p:cNvPicPr>
          <p:nvPr/>
        </p:nvPicPr>
        <p:blipFill>
          <a:blip r:embed="rId5"/>
          <a:stretch>
            <a:fillRect/>
          </a:stretch>
        </p:blipFill>
        <p:spPr>
          <a:xfrm>
            <a:off x="5437687" y="887091"/>
            <a:ext cx="4754682" cy="2800618"/>
          </a:xfrm>
          <a:prstGeom prst="rect">
            <a:avLst/>
          </a:prstGeom>
        </p:spPr>
      </p:pic>
      <p:sp>
        <p:nvSpPr>
          <p:cNvPr id="2" name="Title 1"/>
          <p:cNvSpPr>
            <a:spLocks noGrp="1"/>
          </p:cNvSpPr>
          <p:nvPr>
            <p:ph type="title"/>
          </p:nvPr>
        </p:nvSpPr>
        <p:spPr/>
        <p:txBody>
          <a:bodyPr/>
          <a:lstStyle/>
          <a:p>
            <a:r>
              <a:rPr lang="fa-IR" altLang="en-US" dirty="0"/>
              <a:t>فلج شدن سیستم درمان در کشورهای آلوده</a:t>
            </a:r>
            <a:endParaRPr lang="en-US" dirty="0"/>
          </a:p>
        </p:txBody>
      </p:sp>
    </p:spTree>
    <p:extLst>
      <p:ext uri="{BB962C8B-B14F-4D97-AF65-F5344CB8AC3E}">
        <p14:creationId xmlns:p14="http://schemas.microsoft.com/office/powerpoint/2010/main" val="306314602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b="1" dirty="0"/>
              <a:t>براساس گزارش سازمان جهانی بهداشت در سال 2023 حدود 5 میلیون ابتلا به تب دانگ در دنیا به وقوع پیوسته است.</a:t>
            </a:r>
          </a:p>
          <a:p>
            <a:r>
              <a:rPr lang="fa-IR" b="1" dirty="0"/>
              <a:t>واکسن مورد تایید سازمان جهانی بهداشت</a:t>
            </a:r>
            <a:r>
              <a:rPr lang="en-US" b="1" dirty="0"/>
              <a:t> </a:t>
            </a:r>
            <a:r>
              <a:rPr lang="fa-IR" b="1" dirty="0"/>
              <a:t>که علیه هر چهار سروتیپ ویروس عامل بیماری تب دانگ موثر خواهد بود، </a:t>
            </a:r>
            <a:r>
              <a:rPr lang="fa-IR" b="1" u="sng" dirty="0"/>
              <a:t>اخیرا</a:t>
            </a:r>
            <a:r>
              <a:rPr lang="fa-IR" b="1" dirty="0"/>
              <a:t> توسط شرکت </a:t>
            </a:r>
            <a:r>
              <a:rPr lang="en-US" b="1" dirty="0"/>
              <a:t>Takeda Pharmaceutical </a:t>
            </a:r>
            <a:r>
              <a:rPr lang="fa-IR" b="1" dirty="0"/>
              <a:t> عرضه شده است.</a:t>
            </a:r>
            <a:endParaRPr lang="en-US" b="1" dirty="0"/>
          </a:p>
        </p:txBody>
      </p:sp>
      <p:sp>
        <p:nvSpPr>
          <p:cNvPr id="3" name="Title 2"/>
          <p:cNvSpPr>
            <a:spLocks noGrp="1"/>
          </p:cNvSpPr>
          <p:nvPr>
            <p:ph type="title"/>
          </p:nvPr>
        </p:nvSpPr>
        <p:spPr/>
        <p:txBody>
          <a:bodyPr/>
          <a:lstStyle/>
          <a:p>
            <a:r>
              <a:rPr lang="fa-IR" dirty="0"/>
              <a:t>وضعیت جهانی بیماریهای منتقله توسط ناقلین</a:t>
            </a:r>
            <a:endParaRPr lang="en-US" dirty="0"/>
          </a:p>
        </p:txBody>
      </p:sp>
    </p:spTree>
    <p:extLst>
      <p:ext uri="{BB962C8B-B14F-4D97-AF65-F5344CB8AC3E}">
        <p14:creationId xmlns:p14="http://schemas.microsoft.com/office/powerpoint/2010/main" val="250503859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97189" name="Picture 2"/>
          <p:cNvPicPr>
            <a:picLocks noGrp="1" noChangeAspect="1" noChangeArrowheads="1"/>
          </p:cNvPicPr>
          <p:nvPr>
            <p:ph idx="1"/>
          </p:nvPr>
        </p:nvPicPr>
        <p:blipFill>
          <a:blip r:embed="rId2"/>
          <a:srcRect/>
          <a:stretch>
            <a:fillRect/>
          </a:stretch>
        </p:blipFill>
        <p:spPr bwMode="auto">
          <a:xfrm>
            <a:off x="1201160" y="1447450"/>
            <a:ext cx="8692375" cy="4831881"/>
          </a:xfrm>
          <a:prstGeom prst="rect">
            <a:avLst/>
          </a:prstGeom>
          <a:noFill/>
          <a:ln w="19050">
            <a:solidFill>
              <a:schemeClr val="tx1"/>
            </a:solidFill>
            <a:miter lim="800000"/>
            <a:headEnd/>
            <a:tailEnd/>
          </a:ln>
          <a:effectLst/>
        </p:spPr>
      </p:pic>
      <p:sp>
        <p:nvSpPr>
          <p:cNvPr id="2" name="Title 1"/>
          <p:cNvSpPr>
            <a:spLocks noGrp="1"/>
          </p:cNvSpPr>
          <p:nvPr>
            <p:ph type="title"/>
          </p:nvPr>
        </p:nvSpPr>
        <p:spPr>
          <a:xfrm>
            <a:off x="356554" y="124925"/>
            <a:ext cx="9922806" cy="1193737"/>
          </a:xfrm>
        </p:spPr>
        <p:txBody>
          <a:bodyPr>
            <a:normAutofit fontScale="90000"/>
          </a:bodyPr>
          <a:lstStyle/>
          <a:p>
            <a:r>
              <a:rPr lang="fa-IR" dirty="0"/>
              <a:t>وضعیت وجود آئدس اجیپتی در کشورهای منطقه</a:t>
            </a:r>
            <a:r>
              <a:rPr lang="en-US" dirty="0"/>
              <a:t> EMRO</a:t>
            </a:r>
          </a:p>
        </p:txBody>
      </p:sp>
      <p:sp>
        <p:nvSpPr>
          <p:cNvPr id="3" name="5-Point Star 2"/>
          <p:cNvSpPr/>
          <p:nvPr/>
        </p:nvSpPr>
        <p:spPr>
          <a:xfrm>
            <a:off x="4177364" y="4475954"/>
            <a:ext cx="2281187" cy="1491710"/>
          </a:xfrm>
          <a:prstGeom prst="star5">
            <a:avLst/>
          </a:prstGeom>
          <a:ln w="57150">
            <a:solidFill>
              <a:srgbClr val="FF0000"/>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en-US" dirty="0"/>
              <a:t>UAE</a:t>
            </a:r>
          </a:p>
          <a:p>
            <a:pPr algn="ctr"/>
            <a:r>
              <a:rPr lang="en-US" dirty="0"/>
              <a:t>Qatar</a:t>
            </a:r>
          </a:p>
        </p:txBody>
      </p:sp>
    </p:spTree>
    <p:extLst>
      <p:ext uri="{BB962C8B-B14F-4D97-AF65-F5344CB8AC3E}">
        <p14:creationId xmlns:p14="http://schemas.microsoft.com/office/powerpoint/2010/main" val="31322550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9718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14400" y="2396320"/>
            <a:ext cx="10607039" cy="1251655"/>
          </a:xfrm>
        </p:spPr>
        <p:txBody>
          <a:bodyPr>
            <a:noAutofit/>
          </a:bodyPr>
          <a:lstStyle/>
          <a:p>
            <a:r>
              <a:rPr lang="fa-IR" sz="3600" dirty="0"/>
              <a:t>وضعیت در کشور جمهوری اسلامی ایران </a:t>
            </a:r>
          </a:p>
        </p:txBody>
      </p:sp>
    </p:spTree>
    <p:extLst>
      <p:ext uri="{BB962C8B-B14F-4D97-AF65-F5344CB8AC3E}">
        <p14:creationId xmlns:p14="http://schemas.microsoft.com/office/powerpoint/2010/main" val="427560463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1813099"/>
            <a:ext cx="6019800" cy="4351338"/>
          </a:xfrm>
          <a:solidFill>
            <a:schemeClr val="accent2">
              <a:lumMod val="40000"/>
              <a:lumOff val="60000"/>
            </a:schemeClr>
          </a:solidFill>
          <a:ln>
            <a:solidFill>
              <a:schemeClr val="accent2">
                <a:lumMod val="75000"/>
              </a:schemeClr>
            </a:solidFill>
          </a:ln>
        </p:spPr>
        <p:txBody>
          <a:bodyPr>
            <a:noAutofit/>
          </a:bodyPr>
          <a:lstStyle/>
          <a:p>
            <a:pPr marL="342900" indent="-342900">
              <a:buFont typeface="Courier New" panose="02070309020205020404" pitchFamily="49" charset="0"/>
              <a:buChar char="o"/>
            </a:pPr>
            <a:r>
              <a:rPr lang="fa-IR" sz="2400" b="1" dirty="0">
                <a:solidFill>
                  <a:schemeClr val="tx1">
                    <a:lumMod val="85000"/>
                    <a:lumOff val="15000"/>
                  </a:schemeClr>
                </a:solidFill>
              </a:rPr>
              <a:t>استان هرمزگان: استقرار پشه، سناریو </a:t>
            </a:r>
            <a:r>
              <a:rPr lang="fa-IR" sz="2400" b="1" dirty="0">
                <a:solidFill>
                  <a:srgbClr val="FF0000"/>
                </a:solidFill>
              </a:rPr>
              <a:t>سه</a:t>
            </a:r>
            <a:r>
              <a:rPr lang="fa-IR" sz="2400" b="1" dirty="0">
                <a:solidFill>
                  <a:schemeClr val="tx1">
                    <a:lumMod val="85000"/>
                    <a:lumOff val="15000"/>
                  </a:schemeClr>
                </a:solidFill>
              </a:rPr>
              <a:t> با </a:t>
            </a:r>
            <a:r>
              <a:rPr lang="fa-IR" sz="2400" b="1" dirty="0">
                <a:solidFill>
                  <a:srgbClr val="002060"/>
                </a:solidFill>
              </a:rPr>
              <a:t>بدون</a:t>
            </a:r>
            <a:r>
              <a:rPr lang="fa-IR" sz="2400" b="1" dirty="0">
                <a:solidFill>
                  <a:schemeClr val="tx1">
                    <a:lumMod val="85000"/>
                    <a:lumOff val="15000"/>
                  </a:schemeClr>
                </a:solidFill>
              </a:rPr>
              <a:t>  انتفال محلی</a:t>
            </a:r>
            <a:endParaRPr lang="fa-IR" sz="2400" b="1" dirty="0">
              <a:solidFill>
                <a:schemeClr val="accent6">
                  <a:lumMod val="75000"/>
                </a:schemeClr>
              </a:solidFill>
            </a:endParaRPr>
          </a:p>
          <a:p>
            <a:pPr marL="92075" indent="0">
              <a:buNone/>
            </a:pPr>
            <a:r>
              <a:rPr lang="fa-IR" b="1" dirty="0">
                <a:solidFill>
                  <a:srgbClr val="FF0000"/>
                </a:solidFill>
                <a:cs typeface="B Titr" panose="00000700000000000000" pitchFamily="2" charset="-78"/>
              </a:rPr>
              <a:t>    خطر</a:t>
            </a:r>
          </a:p>
          <a:p>
            <a:pPr>
              <a:buFont typeface="Wingdings" panose="05000000000000000000" pitchFamily="2" charset="2"/>
              <a:buChar char="ü"/>
            </a:pPr>
            <a:r>
              <a:rPr lang="fa-IR" sz="1800" b="1" dirty="0">
                <a:solidFill>
                  <a:schemeClr val="tx1"/>
                </a:solidFill>
              </a:rPr>
              <a:t>ایجاد</a:t>
            </a:r>
            <a:r>
              <a:rPr lang="fa-IR" sz="1800" b="1" dirty="0">
                <a:solidFill>
                  <a:srgbClr val="FF0000"/>
                </a:solidFill>
              </a:rPr>
              <a:t> اپیدمیهای انفجاری در هرمزگان</a:t>
            </a:r>
            <a:endParaRPr lang="en-US" altLang="fa-IR" sz="1800" b="1" dirty="0">
              <a:solidFill>
                <a:srgbClr val="FF0000"/>
              </a:solidFill>
            </a:endParaRPr>
          </a:p>
          <a:p>
            <a:pPr>
              <a:buFont typeface="Wingdings" panose="05000000000000000000" pitchFamily="2" charset="2"/>
              <a:buChar char="ü"/>
              <a:defRPr/>
            </a:pPr>
            <a:r>
              <a:rPr lang="fa-IR" sz="1800" b="1" dirty="0">
                <a:solidFill>
                  <a:schemeClr val="tx1">
                    <a:lumMod val="85000"/>
                    <a:lumOff val="15000"/>
                  </a:schemeClr>
                </a:solidFill>
              </a:rPr>
              <a:t>علی رغم اقدامات کنترلی به طور </a:t>
            </a:r>
            <a:r>
              <a:rPr lang="fa-IR" sz="1800" b="1" dirty="0">
                <a:solidFill>
                  <a:srgbClr val="FF0000"/>
                </a:solidFill>
              </a:rPr>
              <a:t>مستمر</a:t>
            </a:r>
            <a:r>
              <a:rPr lang="fa-IR" sz="1800" b="1" dirty="0">
                <a:solidFill>
                  <a:schemeClr val="tx1">
                    <a:lumMod val="85000"/>
                    <a:lumOff val="15000"/>
                  </a:schemeClr>
                </a:solidFill>
              </a:rPr>
              <a:t> پشه صید می شود</a:t>
            </a:r>
            <a:endParaRPr lang="fa-IR" altLang="fa-IR" sz="1800" b="1" dirty="0">
              <a:solidFill>
                <a:schemeClr val="tx1">
                  <a:lumMod val="85000"/>
                  <a:lumOff val="15000"/>
                </a:schemeClr>
              </a:solidFill>
            </a:endParaRPr>
          </a:p>
          <a:p>
            <a:pPr>
              <a:buFont typeface="Wingdings" panose="05000000000000000000" pitchFamily="2" charset="2"/>
              <a:buChar char="ü"/>
              <a:defRPr/>
            </a:pPr>
            <a:r>
              <a:rPr lang="fa-IR" altLang="fa-IR" sz="1800" b="1" dirty="0">
                <a:solidFill>
                  <a:schemeClr val="tx1">
                    <a:lumMod val="85000"/>
                    <a:lumOff val="15000"/>
                  </a:schemeClr>
                </a:solidFill>
              </a:rPr>
              <a:t>احتمال </a:t>
            </a:r>
            <a:r>
              <a:rPr lang="fa-IR" altLang="fa-IR" sz="1800" b="1" dirty="0">
                <a:solidFill>
                  <a:srgbClr val="FF0000"/>
                </a:solidFill>
              </a:rPr>
              <a:t>پیشروی</a:t>
            </a:r>
            <a:r>
              <a:rPr lang="fa-IR" altLang="fa-IR" sz="1800" b="1" dirty="0">
                <a:solidFill>
                  <a:schemeClr val="tx1">
                    <a:lumMod val="85000"/>
                    <a:lumOff val="15000"/>
                  </a:schemeClr>
                </a:solidFill>
              </a:rPr>
              <a:t> به استانهای سیستان و بلوچستان و بوشهر، خوزستان و مرکز کشور</a:t>
            </a:r>
          </a:p>
          <a:p>
            <a:pPr>
              <a:buFont typeface="Wingdings" panose="05000000000000000000" pitchFamily="2" charset="2"/>
              <a:buChar char="ü"/>
              <a:defRPr/>
            </a:pPr>
            <a:r>
              <a:rPr lang="fa-IR" sz="1800" b="1" dirty="0">
                <a:solidFill>
                  <a:schemeClr val="tx1"/>
                </a:solidFill>
              </a:rPr>
              <a:t>ارتباطات</a:t>
            </a:r>
            <a:r>
              <a:rPr lang="fa-IR" sz="1800" b="1" dirty="0">
                <a:solidFill>
                  <a:srgbClr val="FF0000"/>
                </a:solidFill>
              </a:rPr>
              <a:t> گسترده </a:t>
            </a:r>
            <a:r>
              <a:rPr lang="fa-IR" sz="1800" b="1" dirty="0">
                <a:solidFill>
                  <a:schemeClr val="tx1"/>
                </a:solidFill>
              </a:rPr>
              <a:t>استان هرمزگان با کل کشور زمینی، دریایی و هوایی</a:t>
            </a:r>
          </a:p>
          <a:p>
            <a:pPr>
              <a:buFont typeface="Wingdings" panose="05000000000000000000" pitchFamily="2" charset="2"/>
              <a:buChar char="ü"/>
              <a:defRPr/>
            </a:pPr>
            <a:r>
              <a:rPr lang="fa-IR" sz="1800" b="1" dirty="0">
                <a:solidFill>
                  <a:schemeClr val="tx1"/>
                </a:solidFill>
              </a:rPr>
              <a:t>ایجاد اپیدمی های در استان هرمزگان</a:t>
            </a:r>
          </a:p>
          <a:p>
            <a:r>
              <a:rPr lang="fa-IR" sz="2400" b="1" dirty="0">
                <a:solidFill>
                  <a:schemeClr val="tx1">
                    <a:lumMod val="75000"/>
                    <a:lumOff val="25000"/>
                  </a:schemeClr>
                </a:solidFill>
              </a:rPr>
              <a:t>ایجاد </a:t>
            </a:r>
            <a:r>
              <a:rPr lang="fa-IR" sz="2400" b="1" dirty="0">
                <a:solidFill>
                  <a:srgbClr val="FF0000"/>
                </a:solidFill>
              </a:rPr>
              <a:t>اپیدمیهای انفجاری </a:t>
            </a:r>
            <a:r>
              <a:rPr lang="fa-IR" sz="2400" b="1" dirty="0">
                <a:solidFill>
                  <a:schemeClr val="tx1"/>
                </a:solidFill>
              </a:rPr>
              <a:t>در کشور</a:t>
            </a:r>
            <a:endParaRPr lang="en-US" altLang="fa-IR" sz="2400" b="1" dirty="0">
              <a:solidFill>
                <a:schemeClr val="tx1"/>
              </a:solidFill>
            </a:endParaRPr>
          </a:p>
          <a:p>
            <a:endParaRPr lang="en-US" sz="2400" dirty="0"/>
          </a:p>
        </p:txBody>
      </p:sp>
      <p:sp>
        <p:nvSpPr>
          <p:cNvPr id="6" name="Content Placeholder 5"/>
          <p:cNvSpPr>
            <a:spLocks noGrp="1"/>
          </p:cNvSpPr>
          <p:nvPr>
            <p:ph sz="half" idx="2"/>
          </p:nvPr>
        </p:nvSpPr>
        <p:spPr>
          <a:xfrm>
            <a:off x="6172199" y="1825625"/>
            <a:ext cx="5930757" cy="4351338"/>
          </a:xfrm>
          <a:solidFill>
            <a:schemeClr val="bg2"/>
          </a:solidFill>
        </p:spPr>
        <p:txBody>
          <a:bodyPr>
            <a:normAutofit/>
          </a:bodyPr>
          <a:lstStyle/>
          <a:p>
            <a:pPr marL="0" indent="0">
              <a:buNone/>
            </a:pPr>
            <a:r>
              <a:rPr lang="fa-IR" b="1" dirty="0">
                <a:solidFill>
                  <a:schemeClr val="tx1">
                    <a:lumMod val="85000"/>
                    <a:lumOff val="15000"/>
                  </a:schemeClr>
                </a:solidFill>
                <a:cs typeface="B Titr" panose="00000700000000000000" pitchFamily="2" charset="-78"/>
              </a:rPr>
              <a:t>پشه آئدس اجیپتی در استان هرمزگان</a:t>
            </a:r>
          </a:p>
          <a:p>
            <a:pPr marL="633413" indent="-457200"/>
            <a:r>
              <a:rPr lang="fa-IR" sz="2600" b="1" dirty="0">
                <a:solidFill>
                  <a:schemeClr val="accent2">
                    <a:lumMod val="75000"/>
                  </a:schemeClr>
                </a:solidFill>
              </a:rPr>
              <a:t>اولین گزارش صید پشه</a:t>
            </a:r>
            <a:r>
              <a:rPr lang="fa-IR" sz="2600" b="1" dirty="0">
                <a:solidFill>
                  <a:schemeClr val="tx1">
                    <a:lumMod val="85000"/>
                    <a:lumOff val="15000"/>
                  </a:schemeClr>
                </a:solidFill>
              </a:rPr>
              <a:t> شهرستان بندر لنگه در 29 بهمن 1398</a:t>
            </a:r>
          </a:p>
          <a:p>
            <a:pPr marL="633413" indent="-457200"/>
            <a:r>
              <a:rPr lang="fa-IR" sz="2600" b="1" dirty="0">
                <a:solidFill>
                  <a:schemeClr val="tx1">
                    <a:lumMod val="85000"/>
                    <a:lumOff val="15000"/>
                  </a:schemeClr>
                </a:solidFill>
              </a:rPr>
              <a:t>حضور پشه آئدس:</a:t>
            </a:r>
          </a:p>
          <a:p>
            <a:pPr lvl="0"/>
            <a:r>
              <a:rPr lang="fa-IR" sz="2600" b="1" dirty="0">
                <a:solidFill>
                  <a:schemeClr val="tx1">
                    <a:lumMod val="85000"/>
                    <a:lumOff val="15000"/>
                  </a:schemeClr>
                </a:solidFill>
              </a:rPr>
              <a:t> </a:t>
            </a:r>
            <a:r>
              <a:rPr lang="fa-IR" sz="2400" b="1" dirty="0">
                <a:solidFill>
                  <a:srgbClr val="0070C0"/>
                </a:solidFill>
              </a:rPr>
              <a:t>تاکنون در 10 شهرستان/جزیره/بندر آلودگی به پشه گزارش شده است</a:t>
            </a:r>
            <a:r>
              <a:rPr lang="en-US" sz="2400" b="1" dirty="0">
                <a:solidFill>
                  <a:srgbClr val="0070C0"/>
                </a:solidFill>
              </a:rPr>
              <a:t>.</a:t>
            </a:r>
          </a:p>
          <a:p>
            <a:pPr lvl="0"/>
            <a:r>
              <a:rPr lang="fa-IR" sz="2400" dirty="0"/>
              <a:t> </a:t>
            </a:r>
            <a:r>
              <a:rPr lang="fa-IR" sz="2400" b="1" dirty="0">
                <a:solidFill>
                  <a:srgbClr val="00B050"/>
                </a:solidFill>
              </a:rPr>
              <a:t>اما انتقال بیماری در تاریخ 18 خرداد به شکل بومی گزارش شده است.</a:t>
            </a:r>
            <a:endParaRPr lang="en-US" sz="2400" b="1" dirty="0">
              <a:solidFill>
                <a:srgbClr val="00B050"/>
              </a:solidFill>
            </a:endParaRPr>
          </a:p>
          <a:p>
            <a:pPr marL="633413" indent="-457200"/>
            <a:endParaRPr lang="fa-IR" sz="2600" b="1" dirty="0">
              <a:solidFill>
                <a:schemeClr val="tx1">
                  <a:lumMod val="85000"/>
                  <a:lumOff val="15000"/>
                </a:schemeClr>
              </a:solidFill>
            </a:endParaRPr>
          </a:p>
        </p:txBody>
      </p:sp>
      <p:sp>
        <p:nvSpPr>
          <p:cNvPr id="4" name="Title 3"/>
          <p:cNvSpPr>
            <a:spLocks noGrp="1"/>
          </p:cNvSpPr>
          <p:nvPr>
            <p:ph type="title"/>
          </p:nvPr>
        </p:nvSpPr>
        <p:spPr>
          <a:xfrm>
            <a:off x="117163" y="259689"/>
            <a:ext cx="9922806" cy="1325563"/>
          </a:xfrm>
          <a:solidFill>
            <a:schemeClr val="accent2">
              <a:lumMod val="75000"/>
            </a:schemeClr>
          </a:solidFill>
        </p:spPr>
        <p:txBody>
          <a:bodyPr>
            <a:noAutofit/>
          </a:bodyPr>
          <a:lstStyle/>
          <a:p>
            <a:br>
              <a:rPr lang="fa-IR" altLang="en-US" sz="3600" dirty="0"/>
            </a:br>
            <a:r>
              <a:rPr lang="fa-IR" altLang="en-US" sz="3600" dirty="0"/>
              <a:t>وضعیت آلودگی کشور به پشه </a:t>
            </a:r>
            <a:r>
              <a:rPr lang="fa-IR" sz="3600" dirty="0">
                <a:solidFill>
                  <a:schemeClr val="tx1"/>
                </a:solidFill>
                <a:latin typeface="Times New Roman" panose="02020603050405020304" pitchFamily="18" charset="0"/>
              </a:rPr>
              <a:t>آئدس مهاجم </a:t>
            </a:r>
            <a:r>
              <a:rPr lang="fa-IR" altLang="en-US" sz="3600" dirty="0"/>
              <a:t>در حال حاضر در کشور</a:t>
            </a:r>
            <a:br>
              <a:rPr lang="fa-IR" sz="3600" dirty="0">
                <a:solidFill>
                  <a:srgbClr val="0070C0"/>
                </a:solidFill>
                <a:latin typeface="Times New Roman" panose="02020603050405020304" pitchFamily="18" charset="0"/>
                <a:cs typeface="B Nazanin" panose="00000400000000000000" pitchFamily="2" charset="-78"/>
              </a:rPr>
            </a:br>
            <a:endParaRPr lang="en-US" sz="3600" dirty="0"/>
          </a:p>
        </p:txBody>
      </p:sp>
    </p:spTree>
    <p:extLst>
      <p:ext uri="{BB962C8B-B14F-4D97-AF65-F5344CB8AC3E}">
        <p14:creationId xmlns:p14="http://schemas.microsoft.com/office/powerpoint/2010/main" val="187796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1825625"/>
            <a:ext cx="6019800" cy="4351338"/>
          </a:xfrm>
          <a:solidFill>
            <a:schemeClr val="accent5">
              <a:lumMod val="40000"/>
              <a:lumOff val="60000"/>
            </a:schemeClr>
          </a:solidFill>
          <a:ln>
            <a:solidFill>
              <a:schemeClr val="accent2">
                <a:lumMod val="75000"/>
              </a:schemeClr>
            </a:solidFill>
          </a:ln>
        </p:spPr>
        <p:txBody>
          <a:bodyPr>
            <a:noAutofit/>
          </a:bodyPr>
          <a:lstStyle/>
          <a:p>
            <a:pPr>
              <a:buFont typeface="Courier New" panose="02070309020205020404" pitchFamily="49" charset="0"/>
              <a:buChar char="o"/>
            </a:pPr>
            <a:r>
              <a:rPr lang="fa-IR" sz="2400" b="1" dirty="0">
                <a:solidFill>
                  <a:schemeClr val="tx1">
                    <a:lumMod val="85000"/>
                    <a:lumOff val="15000"/>
                  </a:schemeClr>
                </a:solidFill>
              </a:rPr>
              <a:t>استان گیلان: سناریو </a:t>
            </a:r>
            <a:r>
              <a:rPr lang="fa-IR" sz="2400" b="1" dirty="0">
                <a:solidFill>
                  <a:schemeClr val="accent2">
                    <a:lumMod val="75000"/>
                  </a:schemeClr>
                </a:solidFill>
              </a:rPr>
              <a:t>سه بدون انتقال محلی</a:t>
            </a:r>
          </a:p>
          <a:p>
            <a:pPr marL="0" indent="0">
              <a:buNone/>
            </a:pPr>
            <a:endParaRPr lang="fa-IR" sz="1800" b="1" dirty="0">
              <a:solidFill>
                <a:schemeClr val="accent6">
                  <a:lumMod val="75000"/>
                </a:schemeClr>
              </a:solidFill>
            </a:endParaRPr>
          </a:p>
          <a:p>
            <a:pPr marL="92075" indent="0">
              <a:buNone/>
            </a:pPr>
            <a:r>
              <a:rPr lang="fa-IR" b="1" dirty="0">
                <a:solidFill>
                  <a:srgbClr val="FF0000"/>
                </a:solidFill>
                <a:cs typeface="B Titr" panose="00000700000000000000" pitchFamily="2" charset="-78"/>
              </a:rPr>
              <a:t>    خطر</a:t>
            </a:r>
          </a:p>
          <a:p>
            <a:pPr>
              <a:buFont typeface="Wingdings" panose="05000000000000000000" pitchFamily="2" charset="2"/>
              <a:buChar char="ü"/>
            </a:pPr>
            <a:r>
              <a:rPr lang="fa-IR" sz="1800" b="1" dirty="0">
                <a:solidFill>
                  <a:schemeClr val="tx1"/>
                </a:solidFill>
              </a:rPr>
              <a:t>ایجاد</a:t>
            </a:r>
            <a:r>
              <a:rPr lang="fa-IR" sz="1800" b="1" dirty="0">
                <a:solidFill>
                  <a:srgbClr val="FF0000"/>
                </a:solidFill>
              </a:rPr>
              <a:t> اپیدمیهای انفجاری در گیلان</a:t>
            </a:r>
            <a:endParaRPr lang="en-US" altLang="fa-IR" sz="1800" b="1" dirty="0">
              <a:solidFill>
                <a:srgbClr val="FF0000"/>
              </a:solidFill>
            </a:endParaRPr>
          </a:p>
          <a:p>
            <a:pPr>
              <a:buFont typeface="Wingdings" panose="05000000000000000000" pitchFamily="2" charset="2"/>
              <a:buChar char="ü"/>
              <a:defRPr/>
            </a:pPr>
            <a:r>
              <a:rPr lang="fa-IR" altLang="fa-IR" sz="1800" b="1" dirty="0">
                <a:solidFill>
                  <a:schemeClr val="tx1">
                    <a:lumMod val="85000"/>
                    <a:lumOff val="15000"/>
                  </a:schemeClr>
                </a:solidFill>
              </a:rPr>
              <a:t>احتمال آلودگی مازندران، گلستان، </a:t>
            </a:r>
            <a:r>
              <a:rPr lang="fa-IR" altLang="fa-IR" sz="1800" b="1" dirty="0" err="1">
                <a:solidFill>
                  <a:schemeClr val="tx1">
                    <a:lumMod val="85000"/>
                    <a:lumOff val="15000"/>
                  </a:schemeClr>
                </a:solidFill>
              </a:rPr>
              <a:t>قزوین،زتجان</a:t>
            </a:r>
            <a:r>
              <a:rPr lang="fa-IR" altLang="fa-IR" sz="1800" b="1" dirty="0">
                <a:solidFill>
                  <a:schemeClr val="tx1">
                    <a:lumMod val="85000"/>
                    <a:lumOff val="15000"/>
                  </a:schemeClr>
                </a:solidFill>
              </a:rPr>
              <a:t>،</a:t>
            </a:r>
            <a:r>
              <a:rPr lang="fa-IR" altLang="fa-IR" sz="1800" b="1" dirty="0">
                <a:solidFill>
                  <a:srgbClr val="FF0000"/>
                </a:solidFill>
              </a:rPr>
              <a:t> تهران </a:t>
            </a:r>
            <a:r>
              <a:rPr lang="fa-IR" altLang="fa-IR" sz="1800" b="1" dirty="0">
                <a:solidFill>
                  <a:schemeClr val="tx1">
                    <a:lumMod val="85000"/>
                    <a:lumOff val="15000"/>
                  </a:schemeClr>
                </a:solidFill>
              </a:rPr>
              <a:t>و مرکز کشور</a:t>
            </a:r>
          </a:p>
          <a:p>
            <a:pPr>
              <a:buFont typeface="Wingdings" panose="05000000000000000000" pitchFamily="2" charset="2"/>
              <a:buChar char="ü"/>
              <a:defRPr/>
            </a:pPr>
            <a:r>
              <a:rPr lang="fa-IR" sz="1800" b="1" dirty="0">
                <a:solidFill>
                  <a:schemeClr val="tx1"/>
                </a:solidFill>
              </a:rPr>
              <a:t>ارتباطات</a:t>
            </a:r>
            <a:r>
              <a:rPr lang="fa-IR" sz="1800" b="1" dirty="0">
                <a:solidFill>
                  <a:srgbClr val="FF0000"/>
                </a:solidFill>
              </a:rPr>
              <a:t> گسترده </a:t>
            </a:r>
            <a:r>
              <a:rPr lang="fa-IR" sz="1800" b="1" dirty="0">
                <a:solidFill>
                  <a:schemeClr val="tx1"/>
                </a:solidFill>
              </a:rPr>
              <a:t>استان گیلان با کل کشور به دلیل جذابیت های گردشگری</a:t>
            </a:r>
          </a:p>
          <a:p>
            <a:pPr>
              <a:buFont typeface="Wingdings" panose="05000000000000000000" pitchFamily="2" charset="2"/>
              <a:buChar char="ü"/>
              <a:defRPr/>
            </a:pPr>
            <a:r>
              <a:rPr lang="fa-IR" sz="2400" b="1" dirty="0">
                <a:solidFill>
                  <a:schemeClr val="tx1">
                    <a:lumMod val="75000"/>
                    <a:lumOff val="25000"/>
                  </a:schemeClr>
                </a:solidFill>
              </a:rPr>
              <a:t>ایجاد </a:t>
            </a:r>
            <a:r>
              <a:rPr lang="fa-IR" sz="2400" b="1" dirty="0">
                <a:solidFill>
                  <a:srgbClr val="FF0000"/>
                </a:solidFill>
              </a:rPr>
              <a:t>اپیدمیهای انفجاری </a:t>
            </a:r>
            <a:r>
              <a:rPr lang="fa-IR" sz="2400" b="1" dirty="0">
                <a:solidFill>
                  <a:schemeClr val="tx1"/>
                </a:solidFill>
              </a:rPr>
              <a:t>در کشور</a:t>
            </a:r>
            <a:endParaRPr lang="en-US" altLang="fa-IR" sz="2400" b="1" dirty="0">
              <a:solidFill>
                <a:schemeClr val="tx1"/>
              </a:solidFill>
            </a:endParaRPr>
          </a:p>
          <a:p>
            <a:endParaRPr lang="en-US" sz="2400" dirty="0"/>
          </a:p>
        </p:txBody>
      </p:sp>
      <p:sp>
        <p:nvSpPr>
          <p:cNvPr id="6" name="Content Placeholder 5"/>
          <p:cNvSpPr>
            <a:spLocks noGrp="1"/>
          </p:cNvSpPr>
          <p:nvPr>
            <p:ph sz="half" idx="2"/>
          </p:nvPr>
        </p:nvSpPr>
        <p:spPr>
          <a:xfrm>
            <a:off x="6172199" y="1825625"/>
            <a:ext cx="5930757" cy="4351338"/>
          </a:xfrm>
          <a:solidFill>
            <a:schemeClr val="bg2"/>
          </a:solidFill>
        </p:spPr>
        <p:txBody>
          <a:bodyPr>
            <a:normAutofit/>
          </a:bodyPr>
          <a:lstStyle/>
          <a:p>
            <a:pPr marL="0" indent="0">
              <a:buNone/>
            </a:pPr>
            <a:r>
              <a:rPr lang="fa-IR" b="1" dirty="0">
                <a:solidFill>
                  <a:schemeClr val="tx1">
                    <a:lumMod val="85000"/>
                    <a:lumOff val="15000"/>
                  </a:schemeClr>
                </a:solidFill>
                <a:cs typeface="B Titr" panose="00000700000000000000" pitchFamily="2" charset="-78"/>
              </a:rPr>
              <a:t>پشه آئدس آلبوپیکتوس در استان گیلان</a:t>
            </a:r>
          </a:p>
          <a:p>
            <a:pPr lvl="0"/>
            <a:r>
              <a:rPr lang="fa-IR" dirty="0"/>
              <a:t>اولین گزارش صید پشه در شهرستان انزلی در 14 مرداد سال 1402 </a:t>
            </a:r>
          </a:p>
          <a:p>
            <a:pPr lvl="0"/>
            <a:r>
              <a:rPr lang="fa-IR" b="1" dirty="0">
                <a:solidFill>
                  <a:srgbClr val="0070C0"/>
                </a:solidFill>
              </a:rPr>
              <a:t>تاکنون در تمامی 17 شهرستان استان آلودگی به پشه گزارش شده است.</a:t>
            </a:r>
          </a:p>
          <a:p>
            <a:pPr lvl="0"/>
            <a:r>
              <a:rPr lang="fa-IR" dirty="0"/>
              <a:t> </a:t>
            </a:r>
            <a:r>
              <a:rPr lang="fa-IR" b="1" dirty="0">
                <a:solidFill>
                  <a:srgbClr val="00B050"/>
                </a:solidFill>
              </a:rPr>
              <a:t>اما انتقال بیماری به شکل بومی گزارش نشده است.</a:t>
            </a:r>
            <a:endParaRPr lang="en-US" b="1" dirty="0">
              <a:solidFill>
                <a:srgbClr val="00B050"/>
              </a:solidFill>
            </a:endParaRPr>
          </a:p>
          <a:p>
            <a:pPr marL="0" indent="0">
              <a:buNone/>
            </a:pPr>
            <a:endParaRPr lang="fa-IR" b="1" dirty="0">
              <a:solidFill>
                <a:schemeClr val="tx1">
                  <a:lumMod val="85000"/>
                  <a:lumOff val="15000"/>
                </a:schemeClr>
              </a:solidFill>
              <a:cs typeface="B Titr" panose="00000700000000000000" pitchFamily="2" charset="-78"/>
            </a:endParaRPr>
          </a:p>
          <a:p>
            <a:pPr marL="0" indent="0">
              <a:buNone/>
            </a:pPr>
            <a:endParaRPr lang="fa-IR" b="1" dirty="0">
              <a:solidFill>
                <a:schemeClr val="tx1">
                  <a:lumMod val="85000"/>
                  <a:lumOff val="15000"/>
                </a:schemeClr>
              </a:solidFill>
              <a:cs typeface="B Titr" panose="00000700000000000000" pitchFamily="2" charset="-78"/>
            </a:endParaRPr>
          </a:p>
        </p:txBody>
      </p:sp>
      <p:sp>
        <p:nvSpPr>
          <p:cNvPr id="4" name="Title 3"/>
          <p:cNvSpPr>
            <a:spLocks noGrp="1"/>
          </p:cNvSpPr>
          <p:nvPr>
            <p:ph type="title"/>
          </p:nvPr>
        </p:nvSpPr>
        <p:spPr>
          <a:xfrm>
            <a:off x="117163" y="259689"/>
            <a:ext cx="9922806" cy="1325563"/>
          </a:xfrm>
          <a:solidFill>
            <a:schemeClr val="accent5">
              <a:lumMod val="40000"/>
              <a:lumOff val="60000"/>
            </a:schemeClr>
          </a:solidFill>
        </p:spPr>
        <p:txBody>
          <a:bodyPr>
            <a:noAutofit/>
          </a:bodyPr>
          <a:lstStyle/>
          <a:p>
            <a:br>
              <a:rPr lang="fa-IR" altLang="en-US" sz="3600" dirty="0"/>
            </a:br>
            <a:r>
              <a:rPr lang="fa-IR" altLang="en-US" sz="3600" dirty="0"/>
              <a:t>وضعیت آلودگی کشور به پشه </a:t>
            </a:r>
            <a:r>
              <a:rPr lang="fa-IR" sz="3600" dirty="0">
                <a:solidFill>
                  <a:schemeClr val="tx1"/>
                </a:solidFill>
                <a:latin typeface="Times New Roman" panose="02020603050405020304" pitchFamily="18" charset="0"/>
              </a:rPr>
              <a:t>آئدس مهاجم </a:t>
            </a:r>
            <a:r>
              <a:rPr lang="fa-IR" altLang="en-US" sz="3600" dirty="0"/>
              <a:t>در حال حاضر در کشور</a:t>
            </a:r>
            <a:br>
              <a:rPr lang="fa-IR" sz="3600" dirty="0">
                <a:solidFill>
                  <a:srgbClr val="0070C0"/>
                </a:solidFill>
                <a:latin typeface="Times New Roman" panose="02020603050405020304" pitchFamily="18" charset="0"/>
                <a:cs typeface="B Nazanin" panose="00000400000000000000" pitchFamily="2" charset="-78"/>
              </a:rPr>
            </a:br>
            <a:endParaRPr lang="en-US" sz="3600" dirty="0"/>
          </a:p>
        </p:txBody>
      </p:sp>
    </p:spTree>
    <p:extLst>
      <p:ext uri="{BB962C8B-B14F-4D97-AF65-F5344CB8AC3E}">
        <p14:creationId xmlns:p14="http://schemas.microsoft.com/office/powerpoint/2010/main" val="184048554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1712503"/>
            <a:ext cx="6019800" cy="4351338"/>
          </a:xfrm>
          <a:solidFill>
            <a:schemeClr val="accent4">
              <a:lumMod val="60000"/>
              <a:lumOff val="40000"/>
            </a:schemeClr>
          </a:solidFill>
          <a:ln>
            <a:solidFill>
              <a:schemeClr val="accent2">
                <a:lumMod val="75000"/>
              </a:schemeClr>
            </a:solidFill>
          </a:ln>
        </p:spPr>
        <p:txBody>
          <a:bodyPr>
            <a:noAutofit/>
          </a:bodyPr>
          <a:lstStyle/>
          <a:p>
            <a:pPr>
              <a:buFont typeface="Courier New" panose="02070309020205020404" pitchFamily="49" charset="0"/>
              <a:buChar char="o"/>
            </a:pPr>
            <a:r>
              <a:rPr lang="fa-IR" sz="2400" b="1" dirty="0">
                <a:solidFill>
                  <a:schemeClr val="tx1">
                    <a:lumMod val="85000"/>
                    <a:lumOff val="15000"/>
                  </a:schemeClr>
                </a:solidFill>
              </a:rPr>
              <a:t>شهرستان چابهار: سناریو </a:t>
            </a:r>
            <a:r>
              <a:rPr lang="fa-IR" sz="2400" b="1" dirty="0">
                <a:solidFill>
                  <a:schemeClr val="accent2">
                    <a:lumMod val="75000"/>
                  </a:schemeClr>
                </a:solidFill>
              </a:rPr>
              <a:t>سه بدون انتقال محلی</a:t>
            </a:r>
          </a:p>
          <a:p>
            <a:pPr>
              <a:buFont typeface="Courier New" panose="02070309020205020404" pitchFamily="49" charset="0"/>
              <a:buChar char="o"/>
            </a:pPr>
            <a:r>
              <a:rPr lang="fa-IR" b="1" dirty="0">
                <a:solidFill>
                  <a:srgbClr val="FF0000"/>
                </a:solidFill>
                <a:cs typeface="B Titr" panose="00000700000000000000" pitchFamily="2" charset="-78"/>
              </a:rPr>
              <a:t>خطر</a:t>
            </a:r>
          </a:p>
          <a:p>
            <a:pPr>
              <a:buFont typeface="Courier New" panose="02070309020205020404" pitchFamily="49" charset="0"/>
              <a:buChar char="o"/>
            </a:pPr>
            <a:r>
              <a:rPr lang="fa-IR" sz="1600" b="1" dirty="0">
                <a:solidFill>
                  <a:srgbClr val="FF0000"/>
                </a:solidFill>
                <a:cs typeface="B Titr" panose="00000700000000000000" pitchFamily="2" charset="-78"/>
              </a:rPr>
              <a:t>همزمانی </a:t>
            </a:r>
            <a:r>
              <a:rPr lang="fa-IR" sz="1600" b="1" dirty="0" err="1">
                <a:solidFill>
                  <a:srgbClr val="FF0000"/>
                </a:solidFill>
                <a:cs typeface="B Titr" panose="00000700000000000000" pitchFamily="2" charset="-78"/>
              </a:rPr>
              <a:t>افزاش</a:t>
            </a:r>
            <a:r>
              <a:rPr lang="fa-IR" sz="1600" b="1" dirty="0">
                <a:solidFill>
                  <a:srgbClr val="FF0000"/>
                </a:solidFill>
                <a:cs typeface="B Titr" panose="00000700000000000000" pitchFamily="2" charset="-78"/>
              </a:rPr>
              <a:t> موارد مالاریا در استان با صید پشه </a:t>
            </a:r>
            <a:r>
              <a:rPr lang="fa-IR" sz="1600" b="1" dirty="0" err="1">
                <a:solidFill>
                  <a:srgbClr val="FF0000"/>
                </a:solidFill>
                <a:cs typeface="B Titr" panose="00000700000000000000" pitchFamily="2" charset="-78"/>
              </a:rPr>
              <a:t>آئدس</a:t>
            </a:r>
            <a:r>
              <a:rPr lang="fa-IR" sz="1600" b="1" dirty="0">
                <a:solidFill>
                  <a:srgbClr val="FF0000"/>
                </a:solidFill>
                <a:cs typeface="B Titr" panose="00000700000000000000" pitchFamily="2" charset="-78"/>
              </a:rPr>
              <a:t> </a:t>
            </a:r>
            <a:r>
              <a:rPr lang="fa-IR" sz="1600" b="1" dirty="0" err="1">
                <a:solidFill>
                  <a:srgbClr val="FF0000"/>
                </a:solidFill>
                <a:cs typeface="B Titr" panose="00000700000000000000" pitchFamily="2" charset="-78"/>
              </a:rPr>
              <a:t>اجیپتی</a:t>
            </a:r>
            <a:r>
              <a:rPr lang="fa-IR" sz="1600" b="1" dirty="0">
                <a:solidFill>
                  <a:srgbClr val="FF0000"/>
                </a:solidFill>
                <a:cs typeface="B Titr" panose="00000700000000000000" pitchFamily="2" charset="-78"/>
              </a:rPr>
              <a:t> </a:t>
            </a:r>
          </a:p>
          <a:p>
            <a:pPr>
              <a:buFont typeface="Wingdings" panose="05000000000000000000" pitchFamily="2" charset="2"/>
              <a:buChar char="ü"/>
              <a:defRPr/>
            </a:pPr>
            <a:r>
              <a:rPr lang="fa-IR" sz="1800" b="1" dirty="0">
                <a:solidFill>
                  <a:schemeClr val="tx1"/>
                </a:solidFill>
              </a:rPr>
              <a:t>مسیر ورود زایرین اربعین حسینی پاکستانی به کشور</a:t>
            </a:r>
          </a:p>
          <a:p>
            <a:pPr>
              <a:buFont typeface="Wingdings" panose="05000000000000000000" pitchFamily="2" charset="2"/>
              <a:buChar char="ü"/>
              <a:defRPr/>
            </a:pPr>
            <a:r>
              <a:rPr lang="fa-IR" sz="1800" b="1" dirty="0">
                <a:solidFill>
                  <a:schemeClr val="tx1"/>
                </a:solidFill>
              </a:rPr>
              <a:t>اپیدمی های دائمی در پاکستان</a:t>
            </a:r>
          </a:p>
          <a:p>
            <a:pPr>
              <a:buFont typeface="Wingdings" panose="05000000000000000000" pitchFamily="2" charset="2"/>
              <a:buChar char="ü"/>
              <a:defRPr/>
            </a:pPr>
            <a:r>
              <a:rPr lang="fa-IR" sz="2400" b="1" dirty="0">
                <a:solidFill>
                  <a:schemeClr val="tx1"/>
                </a:solidFill>
              </a:rPr>
              <a:t>وجود سابقه مواجهه بیماری دانگ در استان در مقایسه با سایر استان های جنوبی کشور</a:t>
            </a:r>
            <a:r>
              <a:rPr lang="fa-IR" sz="1800" b="1" dirty="0">
                <a:solidFill>
                  <a:schemeClr val="tx1"/>
                </a:solidFill>
              </a:rPr>
              <a:t>طبق</a:t>
            </a:r>
            <a:r>
              <a:rPr lang="fa-IR" sz="2400" b="1" dirty="0">
                <a:solidFill>
                  <a:schemeClr val="tx1"/>
                </a:solidFill>
              </a:rPr>
              <a:t> </a:t>
            </a:r>
            <a:r>
              <a:rPr lang="fa-IR" sz="1800" b="1" dirty="0">
                <a:solidFill>
                  <a:schemeClr val="tx1"/>
                </a:solidFill>
              </a:rPr>
              <a:t>بررسی سرواپیدمیولوژیک ، بویژه در شهرستان چابهار، کنارم و راسک و سرباز</a:t>
            </a:r>
          </a:p>
          <a:p>
            <a:pPr>
              <a:buFont typeface="Wingdings" panose="05000000000000000000" pitchFamily="2" charset="2"/>
              <a:buChar char="ü"/>
              <a:defRPr/>
            </a:pPr>
            <a:r>
              <a:rPr lang="fa-IR" sz="2400" b="1" dirty="0">
                <a:solidFill>
                  <a:schemeClr val="tx1">
                    <a:lumMod val="75000"/>
                    <a:lumOff val="25000"/>
                  </a:schemeClr>
                </a:solidFill>
              </a:rPr>
              <a:t>احتمال ایجاد </a:t>
            </a:r>
            <a:r>
              <a:rPr lang="fa-IR" sz="2400" b="1" dirty="0">
                <a:solidFill>
                  <a:srgbClr val="FF0000"/>
                </a:solidFill>
              </a:rPr>
              <a:t>اپیدمیهای انفجاری </a:t>
            </a:r>
            <a:r>
              <a:rPr lang="fa-IR" sz="2400" b="1" dirty="0">
                <a:solidFill>
                  <a:schemeClr val="tx1"/>
                </a:solidFill>
              </a:rPr>
              <a:t>زود هنگام در سیستان و بلوچستان به دلیل وجود ذخایر بیماری در کشور پاکستان و ارتباطات گستره روزمره</a:t>
            </a:r>
            <a:endParaRPr lang="en-US" altLang="fa-IR" sz="2400" b="1" dirty="0">
              <a:solidFill>
                <a:schemeClr val="tx1"/>
              </a:solidFill>
            </a:endParaRPr>
          </a:p>
          <a:p>
            <a:endParaRPr lang="en-US" sz="2400" dirty="0"/>
          </a:p>
        </p:txBody>
      </p:sp>
      <p:sp>
        <p:nvSpPr>
          <p:cNvPr id="6" name="Content Placeholder 5"/>
          <p:cNvSpPr>
            <a:spLocks noGrp="1"/>
          </p:cNvSpPr>
          <p:nvPr>
            <p:ph sz="half" idx="2"/>
          </p:nvPr>
        </p:nvSpPr>
        <p:spPr>
          <a:xfrm>
            <a:off x="6172199" y="1825625"/>
            <a:ext cx="5930757" cy="4351338"/>
          </a:xfrm>
          <a:solidFill>
            <a:schemeClr val="bg2"/>
          </a:solidFill>
        </p:spPr>
        <p:txBody>
          <a:bodyPr>
            <a:normAutofit fontScale="92500"/>
          </a:bodyPr>
          <a:lstStyle/>
          <a:p>
            <a:pPr marL="0" indent="0">
              <a:buNone/>
            </a:pPr>
            <a:endParaRPr lang="fa-IR" b="1" dirty="0">
              <a:solidFill>
                <a:schemeClr val="tx1">
                  <a:lumMod val="85000"/>
                  <a:lumOff val="15000"/>
                </a:schemeClr>
              </a:solidFill>
              <a:cs typeface="B Titr" panose="00000700000000000000" pitchFamily="2" charset="-78"/>
            </a:endParaRPr>
          </a:p>
          <a:p>
            <a:pPr marL="0" indent="0">
              <a:buNone/>
            </a:pPr>
            <a:r>
              <a:rPr lang="fa-IR" b="1" dirty="0">
                <a:solidFill>
                  <a:schemeClr val="tx1">
                    <a:lumMod val="85000"/>
                    <a:lumOff val="15000"/>
                  </a:schemeClr>
                </a:solidFill>
                <a:cs typeface="B Titr" panose="00000700000000000000" pitchFamily="2" charset="-78"/>
              </a:rPr>
              <a:t>پشه آئدس اجیپتی در استان سیستان و بلوچستان</a:t>
            </a:r>
          </a:p>
          <a:p>
            <a:pPr lvl="0"/>
            <a:r>
              <a:rPr lang="fa-IR" dirty="0"/>
              <a:t>اولین گزارش در شهرستان چابهار در 06 شهریور سال 1402،</a:t>
            </a:r>
          </a:p>
          <a:p>
            <a:r>
              <a:rPr lang="fa-IR" b="1" dirty="0">
                <a:solidFill>
                  <a:srgbClr val="0070C0"/>
                </a:solidFill>
              </a:rPr>
              <a:t>تاکنون در 3 شهرستان آلودگی به پشه گزارش شده است.</a:t>
            </a:r>
          </a:p>
          <a:p>
            <a:pPr lvl="0"/>
            <a:r>
              <a:rPr lang="fa-IR" dirty="0"/>
              <a:t> </a:t>
            </a:r>
            <a:r>
              <a:rPr lang="fa-IR" b="1" dirty="0">
                <a:solidFill>
                  <a:srgbClr val="00B050"/>
                </a:solidFill>
              </a:rPr>
              <a:t>اما انتقال بیماری به شکل بومی در تاریخ  24 تیر 1403 گزارش شده است.</a:t>
            </a:r>
            <a:endParaRPr lang="en-US" b="1" dirty="0">
              <a:solidFill>
                <a:srgbClr val="00B050"/>
              </a:solidFill>
            </a:endParaRPr>
          </a:p>
          <a:p>
            <a:pPr lvl="0"/>
            <a:endParaRPr lang="fa-IR" dirty="0"/>
          </a:p>
          <a:p>
            <a:pPr marL="0" indent="0">
              <a:buNone/>
            </a:pPr>
            <a:r>
              <a:rPr lang="fa-IR" sz="1800" b="1" dirty="0">
                <a:solidFill>
                  <a:schemeClr val="tx1">
                    <a:lumMod val="85000"/>
                    <a:lumOff val="15000"/>
                  </a:schemeClr>
                </a:solidFill>
                <a:cs typeface="B Titr" panose="00000700000000000000" pitchFamily="2" charset="-78"/>
              </a:rPr>
              <a:t> </a:t>
            </a:r>
          </a:p>
        </p:txBody>
      </p:sp>
      <p:sp>
        <p:nvSpPr>
          <p:cNvPr id="4" name="Title 3"/>
          <p:cNvSpPr>
            <a:spLocks noGrp="1"/>
          </p:cNvSpPr>
          <p:nvPr>
            <p:ph type="title"/>
          </p:nvPr>
        </p:nvSpPr>
        <p:spPr>
          <a:xfrm>
            <a:off x="117163" y="272215"/>
            <a:ext cx="9922806" cy="1325563"/>
          </a:xfrm>
          <a:solidFill>
            <a:schemeClr val="accent4">
              <a:lumMod val="60000"/>
              <a:lumOff val="40000"/>
            </a:schemeClr>
          </a:solidFill>
        </p:spPr>
        <p:txBody>
          <a:bodyPr>
            <a:noAutofit/>
          </a:bodyPr>
          <a:lstStyle/>
          <a:p>
            <a:br>
              <a:rPr lang="fa-IR" altLang="en-US" sz="3600" dirty="0"/>
            </a:br>
            <a:r>
              <a:rPr lang="fa-IR" altLang="en-US" sz="3600" dirty="0"/>
              <a:t>وضعیت آلودگی کشور به پشه </a:t>
            </a:r>
            <a:r>
              <a:rPr lang="fa-IR" sz="3600" dirty="0">
                <a:solidFill>
                  <a:schemeClr val="tx1"/>
                </a:solidFill>
                <a:latin typeface="Times New Roman" panose="02020603050405020304" pitchFamily="18" charset="0"/>
              </a:rPr>
              <a:t>آئدس مهاجم </a:t>
            </a:r>
            <a:r>
              <a:rPr lang="fa-IR" altLang="en-US" sz="3600" dirty="0"/>
              <a:t>در حال حاضر در کشور</a:t>
            </a:r>
            <a:br>
              <a:rPr lang="fa-IR" sz="3600" dirty="0">
                <a:solidFill>
                  <a:srgbClr val="0070C0"/>
                </a:solidFill>
                <a:latin typeface="Times New Roman" panose="02020603050405020304" pitchFamily="18" charset="0"/>
                <a:cs typeface="B Nazanin" panose="00000400000000000000" pitchFamily="2" charset="-78"/>
              </a:rPr>
            </a:br>
            <a:endParaRPr lang="en-US" sz="3600" dirty="0"/>
          </a:p>
        </p:txBody>
      </p:sp>
    </p:spTree>
    <p:extLst>
      <p:ext uri="{BB962C8B-B14F-4D97-AF65-F5344CB8AC3E}">
        <p14:creationId xmlns:p14="http://schemas.microsoft.com/office/powerpoint/2010/main" val="260565924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1585252"/>
            <a:ext cx="6019800" cy="4478589"/>
          </a:xfrm>
          <a:solidFill>
            <a:schemeClr val="accent1">
              <a:lumMod val="20000"/>
              <a:lumOff val="80000"/>
            </a:schemeClr>
          </a:solidFill>
          <a:ln>
            <a:solidFill>
              <a:schemeClr val="accent2">
                <a:lumMod val="75000"/>
              </a:schemeClr>
            </a:solidFill>
          </a:ln>
        </p:spPr>
        <p:txBody>
          <a:bodyPr>
            <a:noAutofit/>
          </a:bodyPr>
          <a:lstStyle/>
          <a:p>
            <a:pPr>
              <a:buFont typeface="Courier New" panose="02070309020205020404" pitchFamily="49" charset="0"/>
              <a:buChar char="o"/>
            </a:pPr>
            <a:r>
              <a:rPr lang="fa-IR" sz="2400" b="1" dirty="0">
                <a:solidFill>
                  <a:schemeClr val="accent1"/>
                </a:solidFill>
              </a:rPr>
              <a:t>بندر سیراف ، شهرستان کنگان</a:t>
            </a:r>
            <a:r>
              <a:rPr lang="fa-IR" sz="2400" b="1" dirty="0"/>
              <a:t> و </a:t>
            </a:r>
            <a:r>
              <a:rPr lang="fa-IR" sz="2400" b="1" dirty="0">
                <a:solidFill>
                  <a:schemeClr val="accent1"/>
                </a:solidFill>
              </a:rPr>
              <a:t>شهرستان عسلویه </a:t>
            </a:r>
            <a:r>
              <a:rPr lang="fa-IR" sz="2400" b="1" dirty="0">
                <a:solidFill>
                  <a:schemeClr val="tx1">
                    <a:lumMod val="85000"/>
                    <a:lumOff val="15000"/>
                  </a:schemeClr>
                </a:solidFill>
              </a:rPr>
              <a:t>: سناریو </a:t>
            </a:r>
            <a:r>
              <a:rPr lang="fa-IR" sz="2400" b="1" dirty="0">
                <a:solidFill>
                  <a:schemeClr val="accent1"/>
                </a:solidFill>
              </a:rPr>
              <a:t>سه بدون انتقال محلی</a:t>
            </a:r>
          </a:p>
          <a:p>
            <a:pPr>
              <a:buFont typeface="Courier New" panose="02070309020205020404" pitchFamily="49" charset="0"/>
              <a:buChar char="o"/>
            </a:pPr>
            <a:r>
              <a:rPr lang="fa-IR" b="1" dirty="0">
                <a:solidFill>
                  <a:srgbClr val="FF0000"/>
                </a:solidFill>
                <a:cs typeface="B Titr" panose="00000700000000000000" pitchFamily="2" charset="-78"/>
              </a:rPr>
              <a:t>خطر</a:t>
            </a:r>
          </a:p>
          <a:p>
            <a:pPr>
              <a:buFont typeface="Courier New" panose="02070309020205020404" pitchFamily="49" charset="0"/>
              <a:buChar char="o"/>
            </a:pPr>
            <a:r>
              <a:rPr lang="fa-IR" b="1" dirty="0">
                <a:solidFill>
                  <a:schemeClr val="tx1"/>
                </a:solidFill>
              </a:rPr>
              <a:t>ورود آلودگی از مناطق مختلف جهان بدلیل ترددهای مرتبط با صنایع نفت و پتروشیمی </a:t>
            </a:r>
          </a:p>
          <a:p>
            <a:pPr>
              <a:buFont typeface="Courier New" panose="02070309020205020404" pitchFamily="49" charset="0"/>
              <a:buChar char="o"/>
            </a:pPr>
            <a:r>
              <a:rPr lang="fa-IR" b="1" u="sng" dirty="0">
                <a:solidFill>
                  <a:schemeClr val="tx1"/>
                </a:solidFill>
              </a:rPr>
              <a:t>عوارض اقتصادی ناشی از تاثیر بر صنایع نفت و پتروشیمی </a:t>
            </a:r>
          </a:p>
          <a:p>
            <a:pPr>
              <a:buFont typeface="Wingdings" panose="05000000000000000000" pitchFamily="2" charset="2"/>
              <a:buChar char="ü"/>
              <a:defRPr/>
            </a:pPr>
            <a:r>
              <a:rPr lang="fa-IR" altLang="fa-IR" b="1" dirty="0">
                <a:solidFill>
                  <a:schemeClr val="tx1">
                    <a:lumMod val="85000"/>
                    <a:lumOff val="15000"/>
                  </a:schemeClr>
                </a:solidFill>
              </a:rPr>
              <a:t>احتمال آلودگی بنادر همجوار در داخل استان، </a:t>
            </a:r>
            <a:r>
              <a:rPr lang="fa-IR" altLang="fa-IR" b="1" dirty="0">
                <a:solidFill>
                  <a:schemeClr val="tx1"/>
                </a:solidFill>
              </a:rPr>
              <a:t>و</a:t>
            </a:r>
            <a:r>
              <a:rPr lang="fa-IR" altLang="fa-IR" b="1" dirty="0">
                <a:solidFill>
                  <a:srgbClr val="FF0000"/>
                </a:solidFill>
              </a:rPr>
              <a:t> </a:t>
            </a:r>
            <a:r>
              <a:rPr lang="fa-IR" altLang="fa-IR" b="1" dirty="0">
                <a:solidFill>
                  <a:schemeClr val="tx1">
                    <a:lumMod val="85000"/>
                    <a:lumOff val="15000"/>
                  </a:schemeClr>
                </a:solidFill>
              </a:rPr>
              <a:t> احتمال </a:t>
            </a:r>
            <a:r>
              <a:rPr lang="fa-IR" altLang="fa-IR" b="1" dirty="0">
                <a:solidFill>
                  <a:srgbClr val="FF0000"/>
                </a:solidFill>
              </a:rPr>
              <a:t>پیشروی</a:t>
            </a:r>
            <a:r>
              <a:rPr lang="fa-IR" altLang="fa-IR" b="1" dirty="0">
                <a:solidFill>
                  <a:schemeClr val="tx1">
                    <a:lumMod val="85000"/>
                    <a:lumOff val="15000"/>
                  </a:schemeClr>
                </a:solidFill>
              </a:rPr>
              <a:t> به استانهای مستعد همجوار مانند خوزستان</a:t>
            </a:r>
            <a:endParaRPr lang="en-US" sz="3600" b="1" dirty="0"/>
          </a:p>
        </p:txBody>
      </p:sp>
      <p:sp>
        <p:nvSpPr>
          <p:cNvPr id="6" name="Content Placeholder 5"/>
          <p:cNvSpPr>
            <a:spLocks noGrp="1"/>
          </p:cNvSpPr>
          <p:nvPr>
            <p:ph sz="half" idx="2"/>
          </p:nvPr>
        </p:nvSpPr>
        <p:spPr>
          <a:xfrm>
            <a:off x="6172199" y="1825625"/>
            <a:ext cx="5930757" cy="4351338"/>
          </a:xfrm>
          <a:solidFill>
            <a:schemeClr val="bg2"/>
          </a:solidFill>
        </p:spPr>
        <p:txBody>
          <a:bodyPr>
            <a:normAutofit/>
          </a:bodyPr>
          <a:lstStyle/>
          <a:p>
            <a:pPr marL="0" indent="0">
              <a:buNone/>
            </a:pPr>
            <a:r>
              <a:rPr lang="fa-IR" sz="2400" b="1" dirty="0">
                <a:solidFill>
                  <a:schemeClr val="tx1">
                    <a:lumMod val="85000"/>
                    <a:lumOff val="15000"/>
                  </a:schemeClr>
                </a:solidFill>
                <a:cs typeface="B Titr" panose="00000700000000000000" pitchFamily="2" charset="-78"/>
              </a:rPr>
              <a:t>پشه آئدس اجیپتی در استان بوشهر</a:t>
            </a:r>
          </a:p>
          <a:p>
            <a:pPr lvl="0"/>
            <a:r>
              <a:rPr lang="fa-IR" sz="2400" b="1" dirty="0">
                <a:solidFill>
                  <a:schemeClr val="accent1"/>
                </a:solidFill>
              </a:rPr>
              <a:t>بندر سیراف </a:t>
            </a:r>
            <a:r>
              <a:rPr lang="fa-IR" sz="2400" b="1" dirty="0">
                <a:solidFill>
                  <a:schemeClr val="tx1"/>
                </a:solidFill>
              </a:rPr>
              <a:t>06 اردیبهشت 1403</a:t>
            </a:r>
          </a:p>
          <a:p>
            <a:r>
              <a:rPr lang="fa-IR" b="1" dirty="0"/>
              <a:t> </a:t>
            </a:r>
            <a:r>
              <a:rPr lang="fa-IR" b="1" dirty="0">
                <a:solidFill>
                  <a:srgbClr val="0070C0"/>
                </a:solidFill>
              </a:rPr>
              <a:t>تاکنون در 4 شهرستان آلودگی به پشه گزارش شده است.</a:t>
            </a:r>
          </a:p>
          <a:p>
            <a:r>
              <a:rPr lang="fa-IR" dirty="0"/>
              <a:t> </a:t>
            </a:r>
            <a:r>
              <a:rPr lang="fa-IR" b="1" dirty="0">
                <a:solidFill>
                  <a:srgbClr val="00B050"/>
                </a:solidFill>
              </a:rPr>
              <a:t>اما انتقال بیماری به شکل بومی گزارش نشده است.</a:t>
            </a:r>
            <a:endParaRPr lang="en-US" b="1" dirty="0">
              <a:solidFill>
                <a:srgbClr val="00B050"/>
              </a:solidFill>
            </a:endParaRPr>
          </a:p>
          <a:p>
            <a:pPr lvl="0"/>
            <a:endParaRPr lang="fa-IR" b="1" dirty="0">
              <a:solidFill>
                <a:schemeClr val="tx1"/>
              </a:solidFill>
            </a:endParaRPr>
          </a:p>
        </p:txBody>
      </p:sp>
      <p:sp>
        <p:nvSpPr>
          <p:cNvPr id="4" name="Title 3"/>
          <p:cNvSpPr>
            <a:spLocks noGrp="1"/>
          </p:cNvSpPr>
          <p:nvPr>
            <p:ph type="title"/>
          </p:nvPr>
        </p:nvSpPr>
        <p:spPr>
          <a:xfrm>
            <a:off x="117163" y="259690"/>
            <a:ext cx="9922806" cy="1088344"/>
          </a:xfrm>
          <a:solidFill>
            <a:schemeClr val="accent4">
              <a:lumMod val="60000"/>
              <a:lumOff val="40000"/>
            </a:schemeClr>
          </a:solidFill>
        </p:spPr>
        <p:txBody>
          <a:bodyPr>
            <a:noAutofit/>
          </a:bodyPr>
          <a:lstStyle/>
          <a:p>
            <a:br>
              <a:rPr lang="fa-IR" altLang="en-US" sz="3600" dirty="0"/>
            </a:br>
            <a:r>
              <a:rPr lang="fa-IR" altLang="en-US" sz="3600" dirty="0"/>
              <a:t>وضعیت آلودگی کشور به پشه </a:t>
            </a:r>
            <a:r>
              <a:rPr lang="fa-IR" sz="3600" dirty="0">
                <a:solidFill>
                  <a:schemeClr val="tx1"/>
                </a:solidFill>
                <a:latin typeface="Times New Roman" panose="02020603050405020304" pitchFamily="18" charset="0"/>
              </a:rPr>
              <a:t>آئدس مهاجم </a:t>
            </a:r>
            <a:r>
              <a:rPr lang="fa-IR" altLang="en-US" sz="3600" dirty="0"/>
              <a:t>در حال حاضر</a:t>
            </a:r>
            <a:br>
              <a:rPr lang="fa-IR" sz="3600" dirty="0">
                <a:solidFill>
                  <a:srgbClr val="0070C0"/>
                </a:solidFill>
                <a:latin typeface="Times New Roman" panose="02020603050405020304" pitchFamily="18" charset="0"/>
                <a:cs typeface="B Nazanin" panose="00000400000000000000" pitchFamily="2" charset="-78"/>
              </a:rPr>
            </a:br>
            <a:endParaRPr lang="en-US" sz="3600" dirty="0"/>
          </a:p>
        </p:txBody>
      </p:sp>
    </p:spTree>
    <p:extLst>
      <p:ext uri="{BB962C8B-B14F-4D97-AF65-F5344CB8AC3E}">
        <p14:creationId xmlns:p14="http://schemas.microsoft.com/office/powerpoint/2010/main" val="125693062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1585252"/>
            <a:ext cx="6019800" cy="4478589"/>
          </a:xfrm>
          <a:solidFill>
            <a:schemeClr val="accent1">
              <a:lumMod val="20000"/>
              <a:lumOff val="80000"/>
            </a:schemeClr>
          </a:solidFill>
          <a:ln>
            <a:solidFill>
              <a:schemeClr val="accent2">
                <a:lumMod val="75000"/>
              </a:schemeClr>
            </a:solidFill>
          </a:ln>
        </p:spPr>
        <p:txBody>
          <a:bodyPr>
            <a:noAutofit/>
          </a:bodyPr>
          <a:lstStyle/>
          <a:p>
            <a:pPr>
              <a:buFont typeface="Courier New" panose="02070309020205020404" pitchFamily="49" charset="0"/>
              <a:buChar char="o"/>
            </a:pPr>
            <a:r>
              <a:rPr lang="fa-IR" sz="3200" b="1" dirty="0">
                <a:solidFill>
                  <a:schemeClr val="tx1">
                    <a:lumMod val="85000"/>
                    <a:lumOff val="15000"/>
                  </a:schemeClr>
                </a:solidFill>
              </a:rPr>
              <a:t>استان مازندران:  شهرستان رامسر سناریو </a:t>
            </a:r>
            <a:r>
              <a:rPr lang="fa-IR" sz="3200" b="1" dirty="0">
                <a:solidFill>
                  <a:schemeClr val="accent2">
                    <a:lumMod val="75000"/>
                  </a:schemeClr>
                </a:solidFill>
              </a:rPr>
              <a:t>سه بدون انتقال محلی</a:t>
            </a:r>
          </a:p>
          <a:p>
            <a:pPr marL="0" indent="0">
              <a:buNone/>
            </a:pPr>
            <a:endParaRPr lang="fa-IR" sz="2400" b="1" dirty="0">
              <a:solidFill>
                <a:schemeClr val="accent6">
                  <a:lumMod val="75000"/>
                </a:schemeClr>
              </a:solidFill>
            </a:endParaRPr>
          </a:p>
          <a:p>
            <a:pPr marL="92075" indent="0">
              <a:buNone/>
            </a:pPr>
            <a:r>
              <a:rPr lang="fa-IR" sz="2400" b="1" dirty="0">
                <a:solidFill>
                  <a:srgbClr val="FF0000"/>
                </a:solidFill>
                <a:cs typeface="B Titr" panose="00000700000000000000" pitchFamily="2" charset="-78"/>
              </a:rPr>
              <a:t>    خطر</a:t>
            </a:r>
          </a:p>
          <a:p>
            <a:pPr>
              <a:buFont typeface="Wingdings" panose="05000000000000000000" pitchFamily="2" charset="2"/>
              <a:buChar char="ü"/>
            </a:pPr>
            <a:r>
              <a:rPr lang="fa-IR" sz="2400" b="1" dirty="0">
                <a:solidFill>
                  <a:schemeClr val="tx1"/>
                </a:solidFill>
              </a:rPr>
              <a:t>ایجاد</a:t>
            </a:r>
            <a:r>
              <a:rPr lang="fa-IR" sz="2400" b="1" dirty="0">
                <a:solidFill>
                  <a:srgbClr val="FF0000"/>
                </a:solidFill>
              </a:rPr>
              <a:t> اپیدمیهای انفجاری در مازندران</a:t>
            </a:r>
            <a:endParaRPr lang="en-US" altLang="fa-IR" sz="2400" b="1" dirty="0">
              <a:solidFill>
                <a:srgbClr val="FF0000"/>
              </a:solidFill>
            </a:endParaRPr>
          </a:p>
          <a:p>
            <a:pPr>
              <a:buFont typeface="Wingdings" panose="05000000000000000000" pitchFamily="2" charset="2"/>
              <a:buChar char="ü"/>
              <a:defRPr/>
            </a:pPr>
            <a:r>
              <a:rPr lang="fa-IR" altLang="fa-IR" sz="2400" b="1" dirty="0">
                <a:solidFill>
                  <a:schemeClr val="tx1">
                    <a:lumMod val="85000"/>
                    <a:lumOff val="15000"/>
                  </a:schemeClr>
                </a:solidFill>
              </a:rPr>
              <a:t>احتمال آلودگی گلستان، سمنان و</a:t>
            </a:r>
            <a:r>
              <a:rPr lang="fa-IR" altLang="fa-IR" sz="2400" b="1" dirty="0">
                <a:solidFill>
                  <a:srgbClr val="FF0000"/>
                </a:solidFill>
              </a:rPr>
              <a:t> تهران </a:t>
            </a:r>
            <a:r>
              <a:rPr lang="fa-IR" altLang="fa-IR" sz="2400" b="1" dirty="0">
                <a:solidFill>
                  <a:schemeClr val="tx1">
                    <a:lumMod val="85000"/>
                    <a:lumOff val="15000"/>
                  </a:schemeClr>
                </a:solidFill>
              </a:rPr>
              <a:t>و مرکز کشور</a:t>
            </a:r>
          </a:p>
          <a:p>
            <a:pPr>
              <a:buFont typeface="Wingdings" panose="05000000000000000000" pitchFamily="2" charset="2"/>
              <a:buChar char="ü"/>
              <a:defRPr/>
            </a:pPr>
            <a:r>
              <a:rPr lang="fa-IR" sz="2400" b="1" dirty="0">
                <a:solidFill>
                  <a:schemeClr val="tx1"/>
                </a:solidFill>
              </a:rPr>
              <a:t>ارتباطات</a:t>
            </a:r>
            <a:r>
              <a:rPr lang="fa-IR" sz="2400" b="1" dirty="0">
                <a:solidFill>
                  <a:srgbClr val="FF0000"/>
                </a:solidFill>
              </a:rPr>
              <a:t> گسترده </a:t>
            </a:r>
            <a:r>
              <a:rPr lang="fa-IR" sz="2400" b="1" dirty="0">
                <a:solidFill>
                  <a:schemeClr val="tx1"/>
                </a:solidFill>
              </a:rPr>
              <a:t>استان با کل کشور به دلیل جذابیت های گردشگری داخلی و خارجی</a:t>
            </a:r>
          </a:p>
          <a:p>
            <a:pPr>
              <a:buFont typeface="Wingdings" panose="05000000000000000000" pitchFamily="2" charset="2"/>
              <a:buChar char="ü"/>
              <a:defRPr/>
            </a:pPr>
            <a:r>
              <a:rPr lang="fa-IR" sz="3200" b="1" dirty="0">
                <a:solidFill>
                  <a:schemeClr val="tx1">
                    <a:lumMod val="75000"/>
                    <a:lumOff val="25000"/>
                  </a:schemeClr>
                </a:solidFill>
              </a:rPr>
              <a:t>ایجاد </a:t>
            </a:r>
            <a:r>
              <a:rPr lang="fa-IR" sz="3200" b="1" dirty="0">
                <a:solidFill>
                  <a:srgbClr val="FF0000"/>
                </a:solidFill>
              </a:rPr>
              <a:t>اپیدمیهای انفجاری </a:t>
            </a:r>
            <a:r>
              <a:rPr lang="fa-IR" sz="3200" b="1" dirty="0">
                <a:solidFill>
                  <a:schemeClr val="tx1"/>
                </a:solidFill>
              </a:rPr>
              <a:t>در کشور</a:t>
            </a:r>
            <a:endParaRPr lang="en-US" altLang="fa-IR" sz="3200" b="1" dirty="0">
              <a:solidFill>
                <a:schemeClr val="tx1"/>
              </a:solidFill>
            </a:endParaRPr>
          </a:p>
        </p:txBody>
      </p:sp>
      <p:sp>
        <p:nvSpPr>
          <p:cNvPr id="6" name="Content Placeholder 5"/>
          <p:cNvSpPr>
            <a:spLocks noGrp="1"/>
          </p:cNvSpPr>
          <p:nvPr>
            <p:ph sz="half" idx="2"/>
          </p:nvPr>
        </p:nvSpPr>
        <p:spPr>
          <a:xfrm>
            <a:off x="6172199" y="1825625"/>
            <a:ext cx="5930757" cy="4351338"/>
          </a:xfrm>
          <a:solidFill>
            <a:schemeClr val="bg2"/>
          </a:solidFill>
        </p:spPr>
        <p:txBody>
          <a:bodyPr>
            <a:normAutofit/>
          </a:bodyPr>
          <a:lstStyle/>
          <a:p>
            <a:pPr marL="0" indent="0">
              <a:buNone/>
            </a:pPr>
            <a:r>
              <a:rPr lang="fa-IR" sz="2400" b="1" dirty="0">
                <a:solidFill>
                  <a:schemeClr val="tx1">
                    <a:lumMod val="85000"/>
                    <a:lumOff val="15000"/>
                  </a:schemeClr>
                </a:solidFill>
                <a:cs typeface="B Titr" panose="00000700000000000000" pitchFamily="2" charset="-78"/>
              </a:rPr>
              <a:t>پشه آئدس آلبوپیکتوس در استان مازندران</a:t>
            </a:r>
          </a:p>
          <a:p>
            <a:pPr lvl="0"/>
            <a:r>
              <a:rPr lang="fa-IR" sz="2400" b="1" dirty="0">
                <a:solidFill>
                  <a:schemeClr val="accent1"/>
                </a:solidFill>
              </a:rPr>
              <a:t>شهرستان رامسر </a:t>
            </a:r>
            <a:r>
              <a:rPr lang="fa-IR" sz="2400" b="1" dirty="0">
                <a:solidFill>
                  <a:schemeClr val="tx1"/>
                </a:solidFill>
              </a:rPr>
              <a:t>18 تیر1403</a:t>
            </a:r>
          </a:p>
          <a:p>
            <a:r>
              <a:rPr lang="fa-IR" b="1" dirty="0"/>
              <a:t> </a:t>
            </a:r>
            <a:r>
              <a:rPr lang="fa-IR" b="1" dirty="0">
                <a:solidFill>
                  <a:srgbClr val="0070C0"/>
                </a:solidFill>
              </a:rPr>
              <a:t>تاکنون فقط در یک شهرستان آلودگی به پشه گزارش شده است.</a:t>
            </a:r>
          </a:p>
          <a:p>
            <a:r>
              <a:rPr lang="fa-IR" dirty="0"/>
              <a:t> </a:t>
            </a:r>
            <a:r>
              <a:rPr lang="fa-IR" b="1" dirty="0">
                <a:solidFill>
                  <a:srgbClr val="00B050"/>
                </a:solidFill>
              </a:rPr>
              <a:t>اما انتقال بیماری به شکل بومی گزارش نشده است.</a:t>
            </a:r>
            <a:endParaRPr lang="en-US" b="1" dirty="0">
              <a:solidFill>
                <a:srgbClr val="00B050"/>
              </a:solidFill>
            </a:endParaRPr>
          </a:p>
          <a:p>
            <a:pPr lvl="0"/>
            <a:endParaRPr lang="fa-IR" b="1" dirty="0">
              <a:solidFill>
                <a:schemeClr val="tx1"/>
              </a:solidFill>
            </a:endParaRPr>
          </a:p>
        </p:txBody>
      </p:sp>
      <p:sp>
        <p:nvSpPr>
          <p:cNvPr id="4" name="Title 3"/>
          <p:cNvSpPr>
            <a:spLocks noGrp="1"/>
          </p:cNvSpPr>
          <p:nvPr>
            <p:ph type="title"/>
          </p:nvPr>
        </p:nvSpPr>
        <p:spPr>
          <a:xfrm>
            <a:off x="117163" y="259690"/>
            <a:ext cx="9922806" cy="1088344"/>
          </a:xfrm>
          <a:solidFill>
            <a:schemeClr val="accent4">
              <a:lumMod val="60000"/>
              <a:lumOff val="40000"/>
            </a:schemeClr>
          </a:solidFill>
        </p:spPr>
        <p:txBody>
          <a:bodyPr>
            <a:noAutofit/>
          </a:bodyPr>
          <a:lstStyle/>
          <a:p>
            <a:br>
              <a:rPr lang="fa-IR" altLang="en-US" sz="3600" dirty="0"/>
            </a:br>
            <a:r>
              <a:rPr lang="fa-IR" altLang="en-US" sz="3600" dirty="0"/>
              <a:t>وضعیت آلودگی کشور به پشه </a:t>
            </a:r>
            <a:r>
              <a:rPr lang="fa-IR" sz="3600" dirty="0">
                <a:solidFill>
                  <a:schemeClr val="tx1"/>
                </a:solidFill>
                <a:latin typeface="Times New Roman" panose="02020603050405020304" pitchFamily="18" charset="0"/>
              </a:rPr>
              <a:t>آئدس مهاجم </a:t>
            </a:r>
            <a:r>
              <a:rPr lang="fa-IR" altLang="en-US" sz="3600" dirty="0"/>
              <a:t>در حال حاضر</a:t>
            </a:r>
            <a:br>
              <a:rPr lang="fa-IR" sz="3600" dirty="0">
                <a:solidFill>
                  <a:srgbClr val="0070C0"/>
                </a:solidFill>
                <a:latin typeface="Times New Roman" panose="02020603050405020304" pitchFamily="18" charset="0"/>
                <a:cs typeface="B Nazanin" panose="00000400000000000000" pitchFamily="2" charset="-78"/>
              </a:rPr>
            </a:br>
            <a:endParaRPr lang="en-US" sz="3600" dirty="0"/>
          </a:p>
        </p:txBody>
      </p:sp>
    </p:spTree>
    <p:extLst>
      <p:ext uri="{BB962C8B-B14F-4D97-AF65-F5344CB8AC3E}">
        <p14:creationId xmlns:p14="http://schemas.microsoft.com/office/powerpoint/2010/main" val="126221360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1585252"/>
            <a:ext cx="6019800" cy="4478589"/>
          </a:xfrm>
          <a:solidFill>
            <a:schemeClr val="accent1">
              <a:lumMod val="20000"/>
              <a:lumOff val="80000"/>
            </a:schemeClr>
          </a:solidFill>
          <a:ln>
            <a:solidFill>
              <a:schemeClr val="accent2">
                <a:lumMod val="75000"/>
              </a:schemeClr>
            </a:solidFill>
          </a:ln>
        </p:spPr>
        <p:txBody>
          <a:bodyPr>
            <a:noAutofit/>
          </a:bodyPr>
          <a:lstStyle/>
          <a:p>
            <a:pPr>
              <a:buFont typeface="Courier New" panose="02070309020205020404" pitchFamily="49" charset="0"/>
              <a:buChar char="o"/>
            </a:pPr>
            <a:r>
              <a:rPr lang="fa-IR" sz="3200" b="1" dirty="0">
                <a:solidFill>
                  <a:schemeClr val="tx1">
                    <a:lumMod val="85000"/>
                    <a:lumOff val="15000"/>
                  </a:schemeClr>
                </a:solidFill>
              </a:rPr>
              <a:t>استان اردبیل:  شهرستان بیله سوار سناریو </a:t>
            </a:r>
            <a:r>
              <a:rPr lang="fa-IR" sz="3200" b="1" dirty="0">
                <a:solidFill>
                  <a:schemeClr val="accent2">
                    <a:lumMod val="75000"/>
                  </a:schemeClr>
                </a:solidFill>
              </a:rPr>
              <a:t>سه بدون انتقال محلی</a:t>
            </a:r>
          </a:p>
          <a:p>
            <a:pPr marL="0" indent="0">
              <a:buNone/>
            </a:pPr>
            <a:endParaRPr lang="fa-IR" sz="2400" b="1" dirty="0">
              <a:solidFill>
                <a:schemeClr val="accent6">
                  <a:lumMod val="75000"/>
                </a:schemeClr>
              </a:solidFill>
            </a:endParaRPr>
          </a:p>
          <a:p>
            <a:pPr marL="92075" indent="0">
              <a:buNone/>
            </a:pPr>
            <a:r>
              <a:rPr lang="fa-IR" sz="2400" b="1" dirty="0">
                <a:solidFill>
                  <a:srgbClr val="FF0000"/>
                </a:solidFill>
                <a:cs typeface="B Titr" panose="00000700000000000000" pitchFamily="2" charset="-78"/>
              </a:rPr>
              <a:t>    خطر</a:t>
            </a:r>
          </a:p>
          <a:p>
            <a:pPr>
              <a:buFont typeface="Wingdings" panose="05000000000000000000" pitchFamily="2" charset="2"/>
              <a:buChar char="ü"/>
            </a:pPr>
            <a:r>
              <a:rPr lang="fa-IR" sz="2400" b="1" dirty="0">
                <a:solidFill>
                  <a:schemeClr val="tx1"/>
                </a:solidFill>
              </a:rPr>
              <a:t>ایجاد</a:t>
            </a:r>
            <a:r>
              <a:rPr lang="fa-IR" sz="2400" b="1" dirty="0">
                <a:solidFill>
                  <a:srgbClr val="FF0000"/>
                </a:solidFill>
              </a:rPr>
              <a:t> اپیدمیهای انفجاری در اردبیل</a:t>
            </a:r>
            <a:endParaRPr lang="en-US" altLang="fa-IR" sz="2400" b="1" dirty="0">
              <a:solidFill>
                <a:srgbClr val="FF0000"/>
              </a:solidFill>
            </a:endParaRPr>
          </a:p>
          <a:p>
            <a:pPr>
              <a:buFont typeface="Wingdings" panose="05000000000000000000" pitchFamily="2" charset="2"/>
              <a:buChar char="ü"/>
              <a:defRPr/>
            </a:pPr>
            <a:r>
              <a:rPr lang="fa-IR" altLang="fa-IR" sz="2400" b="1" dirty="0">
                <a:solidFill>
                  <a:schemeClr val="tx1">
                    <a:lumMod val="85000"/>
                    <a:lumOff val="15000"/>
                  </a:schemeClr>
                </a:solidFill>
              </a:rPr>
              <a:t>احتمال آلودگی آذر شرقی، آذر غربی، زنجان، قزوین البرز و</a:t>
            </a:r>
            <a:r>
              <a:rPr lang="fa-IR" altLang="fa-IR" sz="2400" b="1" dirty="0">
                <a:solidFill>
                  <a:srgbClr val="FF0000"/>
                </a:solidFill>
              </a:rPr>
              <a:t> تهران </a:t>
            </a:r>
            <a:r>
              <a:rPr lang="fa-IR" altLang="fa-IR" sz="2400" b="1" dirty="0">
                <a:solidFill>
                  <a:schemeClr val="tx1">
                    <a:lumMod val="85000"/>
                    <a:lumOff val="15000"/>
                  </a:schemeClr>
                </a:solidFill>
              </a:rPr>
              <a:t>و مرکز کشور</a:t>
            </a:r>
          </a:p>
          <a:p>
            <a:pPr>
              <a:buFont typeface="Wingdings" panose="05000000000000000000" pitchFamily="2" charset="2"/>
              <a:buChar char="ü"/>
              <a:defRPr/>
            </a:pPr>
            <a:r>
              <a:rPr lang="fa-IR" sz="2400" b="1" dirty="0">
                <a:solidFill>
                  <a:schemeClr val="tx1"/>
                </a:solidFill>
              </a:rPr>
              <a:t>ارتباطات</a:t>
            </a:r>
            <a:r>
              <a:rPr lang="fa-IR" sz="2400" b="1" dirty="0">
                <a:solidFill>
                  <a:srgbClr val="FF0000"/>
                </a:solidFill>
              </a:rPr>
              <a:t> گسترده </a:t>
            </a:r>
            <a:r>
              <a:rPr lang="fa-IR" sz="2400" b="1" dirty="0">
                <a:solidFill>
                  <a:schemeClr val="tx1"/>
                </a:solidFill>
              </a:rPr>
              <a:t>استان با کل کشور به دلیل جذابیت های گردشگری </a:t>
            </a:r>
          </a:p>
          <a:p>
            <a:pPr>
              <a:buFont typeface="Wingdings" panose="05000000000000000000" pitchFamily="2" charset="2"/>
              <a:buChar char="ü"/>
              <a:defRPr/>
            </a:pPr>
            <a:r>
              <a:rPr lang="fa-IR" sz="3200" b="1" dirty="0">
                <a:solidFill>
                  <a:schemeClr val="tx1">
                    <a:lumMod val="75000"/>
                    <a:lumOff val="25000"/>
                  </a:schemeClr>
                </a:solidFill>
              </a:rPr>
              <a:t>ایجاد </a:t>
            </a:r>
            <a:r>
              <a:rPr lang="fa-IR" sz="3200" b="1" dirty="0">
                <a:solidFill>
                  <a:srgbClr val="FF0000"/>
                </a:solidFill>
              </a:rPr>
              <a:t>اپیدمیهای انفجاری </a:t>
            </a:r>
            <a:r>
              <a:rPr lang="fa-IR" sz="3200" b="1" dirty="0">
                <a:solidFill>
                  <a:schemeClr val="tx1"/>
                </a:solidFill>
              </a:rPr>
              <a:t>در کشور</a:t>
            </a:r>
            <a:endParaRPr lang="en-US" altLang="fa-IR" sz="3200" b="1" dirty="0">
              <a:solidFill>
                <a:schemeClr val="tx1"/>
              </a:solidFill>
            </a:endParaRPr>
          </a:p>
        </p:txBody>
      </p:sp>
      <p:sp>
        <p:nvSpPr>
          <p:cNvPr id="6" name="Content Placeholder 5"/>
          <p:cNvSpPr>
            <a:spLocks noGrp="1"/>
          </p:cNvSpPr>
          <p:nvPr>
            <p:ph sz="half" idx="2"/>
          </p:nvPr>
        </p:nvSpPr>
        <p:spPr>
          <a:xfrm>
            <a:off x="6172199" y="1825625"/>
            <a:ext cx="5930757" cy="4351338"/>
          </a:xfrm>
          <a:solidFill>
            <a:schemeClr val="accent3">
              <a:lumMod val="40000"/>
              <a:lumOff val="60000"/>
            </a:schemeClr>
          </a:solidFill>
        </p:spPr>
        <p:txBody>
          <a:bodyPr>
            <a:normAutofit/>
          </a:bodyPr>
          <a:lstStyle/>
          <a:p>
            <a:pPr marL="0" indent="0">
              <a:buNone/>
            </a:pPr>
            <a:r>
              <a:rPr lang="fa-IR" sz="2400" b="1" dirty="0">
                <a:solidFill>
                  <a:schemeClr val="tx1">
                    <a:lumMod val="85000"/>
                    <a:lumOff val="15000"/>
                  </a:schemeClr>
                </a:solidFill>
                <a:cs typeface="B Titr" panose="00000700000000000000" pitchFamily="2" charset="-78"/>
              </a:rPr>
              <a:t>پشه آئدس آلبوپیکتوس در استان اردبیل</a:t>
            </a:r>
          </a:p>
          <a:p>
            <a:pPr lvl="0"/>
            <a:r>
              <a:rPr lang="fa-IR" sz="2400" b="1" dirty="0">
                <a:solidFill>
                  <a:schemeClr val="accent1"/>
                </a:solidFill>
              </a:rPr>
              <a:t>شهرستان بیله سوار </a:t>
            </a:r>
            <a:r>
              <a:rPr lang="fa-IR" sz="2400" b="1" dirty="0">
                <a:solidFill>
                  <a:schemeClr val="tx1"/>
                </a:solidFill>
              </a:rPr>
              <a:t>21 تیر 1403</a:t>
            </a:r>
          </a:p>
          <a:p>
            <a:r>
              <a:rPr lang="fa-IR" b="1" dirty="0"/>
              <a:t> </a:t>
            </a:r>
            <a:r>
              <a:rPr lang="fa-IR" b="1" dirty="0">
                <a:solidFill>
                  <a:srgbClr val="0070C0"/>
                </a:solidFill>
              </a:rPr>
              <a:t>تاکنون در یک شهرستان آلودگی به پشه گزارش شده است.</a:t>
            </a:r>
          </a:p>
          <a:p>
            <a:r>
              <a:rPr lang="fa-IR" dirty="0"/>
              <a:t> </a:t>
            </a:r>
            <a:r>
              <a:rPr lang="fa-IR" b="1" dirty="0">
                <a:solidFill>
                  <a:srgbClr val="00B050"/>
                </a:solidFill>
              </a:rPr>
              <a:t>اما انتقال بیماری به شکل بومی گزارش نشده است.</a:t>
            </a:r>
            <a:endParaRPr lang="en-US" b="1" dirty="0">
              <a:solidFill>
                <a:srgbClr val="00B050"/>
              </a:solidFill>
            </a:endParaRPr>
          </a:p>
          <a:p>
            <a:pPr lvl="0"/>
            <a:endParaRPr lang="fa-IR" b="1" dirty="0">
              <a:solidFill>
                <a:schemeClr val="tx1"/>
              </a:solidFill>
            </a:endParaRPr>
          </a:p>
        </p:txBody>
      </p:sp>
      <p:sp>
        <p:nvSpPr>
          <p:cNvPr id="4" name="Title 3"/>
          <p:cNvSpPr>
            <a:spLocks noGrp="1"/>
          </p:cNvSpPr>
          <p:nvPr>
            <p:ph type="title"/>
          </p:nvPr>
        </p:nvSpPr>
        <p:spPr>
          <a:xfrm>
            <a:off x="117163" y="259690"/>
            <a:ext cx="9922806" cy="1088344"/>
          </a:xfrm>
          <a:solidFill>
            <a:schemeClr val="accent4">
              <a:lumMod val="60000"/>
              <a:lumOff val="40000"/>
            </a:schemeClr>
          </a:solidFill>
        </p:spPr>
        <p:txBody>
          <a:bodyPr>
            <a:noAutofit/>
          </a:bodyPr>
          <a:lstStyle/>
          <a:p>
            <a:br>
              <a:rPr lang="fa-IR" altLang="en-US" sz="3600" dirty="0"/>
            </a:br>
            <a:r>
              <a:rPr lang="fa-IR" altLang="en-US" sz="3600" dirty="0"/>
              <a:t>وضعیت آلودگی کشور به پشه </a:t>
            </a:r>
            <a:r>
              <a:rPr lang="fa-IR" sz="3600" dirty="0">
                <a:solidFill>
                  <a:schemeClr val="tx1"/>
                </a:solidFill>
                <a:latin typeface="Times New Roman" panose="02020603050405020304" pitchFamily="18" charset="0"/>
              </a:rPr>
              <a:t>آئدس مهاجم </a:t>
            </a:r>
            <a:r>
              <a:rPr lang="fa-IR" altLang="en-US" sz="3600" dirty="0"/>
              <a:t>در حال حاضر</a:t>
            </a:r>
            <a:br>
              <a:rPr lang="fa-IR" sz="3600" dirty="0">
                <a:solidFill>
                  <a:srgbClr val="0070C0"/>
                </a:solidFill>
                <a:latin typeface="Times New Roman" panose="02020603050405020304" pitchFamily="18" charset="0"/>
                <a:cs typeface="B Nazanin" panose="00000400000000000000" pitchFamily="2" charset="-78"/>
              </a:rPr>
            </a:br>
            <a:endParaRPr lang="en-US" sz="3600" dirty="0"/>
          </a:p>
        </p:txBody>
      </p:sp>
    </p:spTree>
    <p:extLst>
      <p:ext uri="{BB962C8B-B14F-4D97-AF65-F5344CB8AC3E}">
        <p14:creationId xmlns:p14="http://schemas.microsoft.com/office/powerpoint/2010/main" val="21103101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31520" y="221520"/>
            <a:ext cx="9528467" cy="1260771"/>
          </a:xfrm>
          <a:solidFill>
            <a:schemeClr val="accent6">
              <a:lumMod val="75000"/>
            </a:schemeClr>
          </a:solidFill>
        </p:spPr>
        <p:txBody>
          <a:bodyPr rtlCol="0">
            <a:noAutofit/>
          </a:bodyPr>
          <a:lstStyle/>
          <a:p>
            <a:pPr>
              <a:defRPr/>
            </a:pPr>
            <a:r>
              <a:rPr lang="fa-IR" sz="3200" dirty="0"/>
              <a:t>خصوصیات گونه های پشه آنوفل و آئدس مهاجم</a:t>
            </a:r>
            <a:endParaRPr lang="en-US" sz="3200" dirty="0"/>
          </a:p>
        </p:txBody>
      </p:sp>
      <p:graphicFrame>
        <p:nvGraphicFramePr>
          <p:cNvPr id="4" name="Content Placeholder 3"/>
          <p:cNvGraphicFramePr>
            <a:graphicFrameLocks noGrp="1"/>
          </p:cNvGraphicFramePr>
          <p:nvPr>
            <p:ph idx="1"/>
          </p:nvPr>
        </p:nvGraphicFramePr>
        <p:xfrm>
          <a:off x="1404658" y="1725619"/>
          <a:ext cx="8309442" cy="4213494"/>
        </p:xfrm>
        <a:graphic>
          <a:graphicData uri="http://schemas.openxmlformats.org/drawingml/2006/table">
            <a:tbl>
              <a:tblPr rtl="1" firstRow="1" firstCol="1" bandRow="1">
                <a:tableStyleId>{FABFCF23-3B69-468F-B69F-88F6DE6A72F2}</a:tableStyleId>
              </a:tblPr>
              <a:tblGrid>
                <a:gridCol w="1209952">
                  <a:extLst>
                    <a:ext uri="{9D8B030D-6E8A-4147-A177-3AD203B41FA5}">
                      <a16:colId xmlns:a16="http://schemas.microsoft.com/office/drawing/2014/main" val="20000"/>
                    </a:ext>
                  </a:extLst>
                </a:gridCol>
                <a:gridCol w="2224230">
                  <a:extLst>
                    <a:ext uri="{9D8B030D-6E8A-4147-A177-3AD203B41FA5}">
                      <a16:colId xmlns:a16="http://schemas.microsoft.com/office/drawing/2014/main" val="20001"/>
                    </a:ext>
                  </a:extLst>
                </a:gridCol>
                <a:gridCol w="1678349">
                  <a:extLst>
                    <a:ext uri="{9D8B030D-6E8A-4147-A177-3AD203B41FA5}">
                      <a16:colId xmlns:a16="http://schemas.microsoft.com/office/drawing/2014/main" val="20003"/>
                    </a:ext>
                  </a:extLst>
                </a:gridCol>
                <a:gridCol w="3196911">
                  <a:extLst>
                    <a:ext uri="{9D8B030D-6E8A-4147-A177-3AD203B41FA5}">
                      <a16:colId xmlns:a16="http://schemas.microsoft.com/office/drawing/2014/main" val="20002"/>
                    </a:ext>
                  </a:extLst>
                </a:gridCol>
              </a:tblGrid>
              <a:tr h="530498">
                <a:tc>
                  <a:txBody>
                    <a:bodyPr/>
                    <a:lstStyle/>
                    <a:p>
                      <a:pPr algn="ctr" rtl="1">
                        <a:lnSpc>
                          <a:spcPct val="115000"/>
                        </a:lnSpc>
                        <a:spcAft>
                          <a:spcPts val="0"/>
                        </a:spcAft>
                      </a:pPr>
                      <a:r>
                        <a:rPr lang="fa-IR" sz="1800" dirty="0">
                          <a:solidFill>
                            <a:schemeClr val="tx1"/>
                          </a:solidFill>
                          <a:effectLst/>
                        </a:rPr>
                        <a:t>نوع گونه  </a:t>
                      </a:r>
                      <a:endParaRPr lang="en-US" sz="18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12700" cap="flat" cmpd="sng" algn="ctr">
                      <a:solidFill>
                        <a:schemeClr val="tx1"/>
                      </a:solidFill>
                      <a:prstDash val="solid"/>
                      <a:round/>
                      <a:headEnd type="none" w="med" len="med"/>
                      <a:tailEnd type="none" w="med" len="med"/>
                    </a:lnR>
                    <a:solidFill>
                      <a:schemeClr val="bg1">
                        <a:lumMod val="85000"/>
                      </a:schemeClr>
                    </a:solidFill>
                  </a:tcPr>
                </a:tc>
                <a:tc>
                  <a:txBody>
                    <a:bodyPr/>
                    <a:lstStyle/>
                    <a:p>
                      <a:pPr algn="ctr" rtl="1">
                        <a:lnSpc>
                          <a:spcPct val="115000"/>
                        </a:lnSpc>
                        <a:spcAft>
                          <a:spcPts val="0"/>
                        </a:spcAft>
                      </a:pPr>
                      <a:r>
                        <a:rPr lang="fa-IR" sz="2400" b="1" dirty="0">
                          <a:solidFill>
                            <a:schemeClr val="tx1"/>
                          </a:solidFill>
                          <a:effectLst/>
                          <a:cs typeface="+mn-cs"/>
                        </a:rPr>
                        <a:t>آنوفل (ناقل</a:t>
                      </a:r>
                      <a:r>
                        <a:rPr lang="fa-IR" sz="2400" b="1" baseline="0" dirty="0">
                          <a:solidFill>
                            <a:schemeClr val="tx1"/>
                          </a:solidFill>
                          <a:effectLst/>
                          <a:cs typeface="+mn-cs"/>
                        </a:rPr>
                        <a:t> مالاریا)</a:t>
                      </a:r>
                      <a:endParaRPr lang="en-US" sz="2400" b="1" dirty="0">
                        <a:solidFill>
                          <a:schemeClr val="tx1"/>
                        </a:solidFill>
                        <a:effectLst/>
                        <a:latin typeface="Calibri" panose="020F0502020204030204" pitchFamily="34" charset="0"/>
                        <a:ea typeface="Calibri" panose="020F0502020204030204" pitchFamily="34" charset="0"/>
                        <a:cs typeface="+mn-cs"/>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solidFill>
                      <a:schemeClr val="accent2">
                        <a:lumMod val="20000"/>
                        <a:lumOff val="80000"/>
                      </a:schemeClr>
                    </a:solidFill>
                  </a:tcPr>
                </a:tc>
                <a:tc>
                  <a:txBody>
                    <a:bodyPr/>
                    <a:lstStyle/>
                    <a:p>
                      <a:pPr algn="ctr" rtl="1">
                        <a:lnSpc>
                          <a:spcPct val="115000"/>
                        </a:lnSpc>
                        <a:spcAft>
                          <a:spcPts val="0"/>
                        </a:spcAft>
                      </a:pPr>
                      <a:r>
                        <a:rPr lang="fa-IR" sz="2400" dirty="0">
                          <a:effectLst/>
                        </a:rPr>
                        <a:t>آئدس اجیپتی</a:t>
                      </a:r>
                      <a:endParaRPr lang="en-US" sz="2400" b="1" dirty="0">
                        <a:solidFill>
                          <a:schemeClr val="tx1"/>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2400" dirty="0">
                          <a:effectLst/>
                        </a:rPr>
                        <a:t>آئدس آلبوپیکتوس</a:t>
                      </a:r>
                      <a:endParaRPr lang="fa-IR" sz="2400" b="1" dirty="0">
                        <a:solidFill>
                          <a:schemeClr val="tx1"/>
                        </a:solidFill>
                        <a:effectLst/>
                        <a:latin typeface="Times New Roman" panose="02020603050405020304" pitchFamily="18"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0"/>
                  </a:ext>
                </a:extLst>
              </a:tr>
              <a:tr h="266177">
                <a:tc rowSpan="2">
                  <a:txBody>
                    <a:bodyPr/>
                    <a:lstStyle/>
                    <a:p>
                      <a:pPr algn="ctr" rtl="1">
                        <a:lnSpc>
                          <a:spcPct val="115000"/>
                        </a:lnSpc>
                        <a:spcAft>
                          <a:spcPts val="0"/>
                        </a:spcAft>
                      </a:pPr>
                      <a:r>
                        <a:rPr lang="fa-IR" sz="1800" dirty="0">
                          <a:effectLst/>
                        </a:rPr>
                        <a:t>پراکندگی</a:t>
                      </a:r>
                      <a:endParaRPr lang="en-US" sz="18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12700" cap="flat" cmpd="sng" algn="ctr">
                      <a:solidFill>
                        <a:schemeClr val="tx1"/>
                      </a:solidFill>
                      <a:prstDash val="solid"/>
                      <a:round/>
                      <a:headEnd type="none" w="med" len="med"/>
                      <a:tailEnd type="none" w="med" len="med"/>
                    </a:lnR>
                    <a:solidFill>
                      <a:schemeClr val="bg1">
                        <a:lumMod val="85000"/>
                      </a:schemeClr>
                    </a:solidFill>
                  </a:tcPr>
                </a:tc>
                <a:tc>
                  <a:txBody>
                    <a:bodyPr/>
                    <a:lstStyle/>
                    <a:p>
                      <a:pPr algn="ctr" rtl="1">
                        <a:lnSpc>
                          <a:spcPct val="115000"/>
                        </a:lnSpc>
                        <a:spcAft>
                          <a:spcPts val="0"/>
                        </a:spcAft>
                      </a:pPr>
                      <a:r>
                        <a:rPr lang="fa-IR" sz="1600" dirty="0">
                          <a:effectLst/>
                        </a:rPr>
                        <a:t>حاره و نیمه حاره </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1600" dirty="0">
                          <a:effectLst/>
                        </a:rPr>
                        <a:t>حاره و نیمه حاره </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1600" dirty="0">
                          <a:effectLst/>
                        </a:rPr>
                        <a:t>حاره و معتدله </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1"/>
                  </a:ext>
                </a:extLst>
              </a:tr>
              <a:tr h="266177">
                <a:tc vMerge="1">
                  <a:txBody>
                    <a:bodyPr/>
                    <a:lstStyle/>
                    <a:p>
                      <a:pPr algn="ctr" rtl="1">
                        <a:lnSpc>
                          <a:spcPct val="115000"/>
                        </a:lnSpc>
                        <a:spcAft>
                          <a:spcPts val="0"/>
                        </a:spcAft>
                      </a:pPr>
                      <a:endParaRPr lang="en-US" sz="1400" b="1" dirty="0">
                        <a:solidFill>
                          <a:srgbClr val="00000A"/>
                        </a:solidFill>
                        <a:effectLst/>
                        <a:latin typeface="Calibri" panose="020F0502020204030204" pitchFamily="34" charset="0"/>
                        <a:ea typeface="Calibri" panose="020F0502020204030204" pitchFamily="34" charset="0"/>
                        <a:cs typeface="+mn-cs"/>
                      </a:endParaRPr>
                    </a:p>
                  </a:txBody>
                  <a:tcPr marL="51437" marR="5143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solidFill>
                      <a:schemeClr val="accent1">
                        <a:lumMod val="20000"/>
                        <a:lumOff val="80000"/>
                      </a:schemeClr>
                    </a:solidFill>
                  </a:tcPr>
                </a:tc>
                <a:tc>
                  <a:txBody>
                    <a:bodyPr/>
                    <a:lstStyle/>
                    <a:p>
                      <a:pPr algn="ctr" rtl="1">
                        <a:lnSpc>
                          <a:spcPct val="115000"/>
                        </a:lnSpc>
                        <a:spcAft>
                          <a:spcPts val="0"/>
                        </a:spcAft>
                      </a:pPr>
                      <a:r>
                        <a:rPr lang="fa-IR" sz="1600" dirty="0">
                          <a:solidFill>
                            <a:srgbClr val="00B050"/>
                          </a:solidFill>
                          <a:effectLst/>
                        </a:rPr>
                        <a:t>روستایی</a:t>
                      </a:r>
                      <a:endParaRPr lang="en-US" sz="1600" b="1" dirty="0">
                        <a:solidFill>
                          <a:srgbClr val="00B050"/>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1600" b="1" dirty="0">
                          <a:solidFill>
                            <a:srgbClr val="FF0000"/>
                          </a:solidFill>
                          <a:effectLst/>
                        </a:rPr>
                        <a:t>شهری</a:t>
                      </a:r>
                      <a:endParaRPr lang="en-US" sz="16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1600" dirty="0">
                          <a:effectLst/>
                        </a:rPr>
                        <a:t>شهری و روستایی</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2"/>
                  </a:ext>
                </a:extLst>
              </a:tr>
              <a:tr h="532352">
                <a:tc>
                  <a:txBody>
                    <a:bodyPr/>
                    <a:lstStyle/>
                    <a:p>
                      <a:pPr algn="ctr" rtl="1">
                        <a:lnSpc>
                          <a:spcPct val="115000"/>
                        </a:lnSpc>
                        <a:spcAft>
                          <a:spcPts val="0"/>
                        </a:spcAft>
                      </a:pPr>
                      <a:r>
                        <a:rPr lang="fa-IR" sz="1800" dirty="0">
                          <a:effectLst/>
                        </a:rPr>
                        <a:t>محل های زیست گاه لاروی</a:t>
                      </a:r>
                      <a:endParaRPr lang="en-US" sz="18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12700" cap="flat" cmpd="sng" algn="ctr">
                      <a:solidFill>
                        <a:schemeClr val="tx1"/>
                      </a:solidFill>
                      <a:prstDash val="solid"/>
                      <a:round/>
                      <a:headEnd type="none" w="med" len="med"/>
                      <a:tailEnd type="none" w="med" len="med"/>
                    </a:lnR>
                    <a:solidFill>
                      <a:schemeClr val="bg1">
                        <a:lumMod val="85000"/>
                      </a:schemeClr>
                    </a:solidFill>
                  </a:tcPr>
                </a:tc>
                <a:tc>
                  <a:txBody>
                    <a:bodyPr/>
                    <a:lstStyle/>
                    <a:p>
                      <a:pPr algn="ctr" rtl="1">
                        <a:lnSpc>
                          <a:spcPct val="115000"/>
                        </a:lnSpc>
                        <a:spcAft>
                          <a:spcPts val="0"/>
                        </a:spcAft>
                      </a:pPr>
                      <a:r>
                        <a:rPr lang="fa-IR" sz="1600" dirty="0">
                          <a:solidFill>
                            <a:srgbClr val="00B050"/>
                          </a:solidFill>
                          <a:effectLst/>
                        </a:rPr>
                        <a:t>زیستگاه طبیعی </a:t>
                      </a:r>
                      <a:r>
                        <a:rPr lang="fa-IR" sz="1600" dirty="0">
                          <a:effectLst/>
                        </a:rPr>
                        <a:t>و </a:t>
                      </a:r>
                    </a:p>
                    <a:p>
                      <a:pPr algn="ctr" rtl="1">
                        <a:lnSpc>
                          <a:spcPct val="115000"/>
                        </a:lnSpc>
                        <a:spcAft>
                          <a:spcPts val="0"/>
                        </a:spcAft>
                      </a:pPr>
                      <a:r>
                        <a:rPr lang="fa-IR" sz="1600" dirty="0">
                          <a:effectLst/>
                        </a:rPr>
                        <a:t>ظروف مصنوعی محتوی آب</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1600" dirty="0">
                          <a:solidFill>
                            <a:srgbClr val="FF0000"/>
                          </a:solidFill>
                          <a:effectLst/>
                        </a:rPr>
                        <a:t>ظروف مصنوعی </a:t>
                      </a:r>
                      <a:r>
                        <a:rPr lang="fa-IR" sz="1600" dirty="0">
                          <a:effectLst/>
                        </a:rPr>
                        <a:t>محتوی آب</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1600" dirty="0">
                          <a:effectLst/>
                        </a:rPr>
                        <a:t>زیستگاه طبیعی و </a:t>
                      </a:r>
                    </a:p>
                    <a:p>
                      <a:pPr algn="ctr" rtl="1">
                        <a:lnSpc>
                          <a:spcPct val="115000"/>
                        </a:lnSpc>
                        <a:spcAft>
                          <a:spcPts val="0"/>
                        </a:spcAft>
                      </a:pPr>
                      <a:r>
                        <a:rPr lang="fa-IR" sz="1600" dirty="0">
                          <a:effectLst/>
                        </a:rPr>
                        <a:t>ظروف مصنوعی محتوی آب</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3"/>
                  </a:ext>
                </a:extLst>
              </a:tr>
              <a:tr h="388108">
                <a:tc rowSpan="4">
                  <a:txBody>
                    <a:bodyPr/>
                    <a:lstStyle/>
                    <a:p>
                      <a:pPr algn="ctr" rtl="1">
                        <a:lnSpc>
                          <a:spcPct val="115000"/>
                        </a:lnSpc>
                        <a:spcAft>
                          <a:spcPts val="0"/>
                        </a:spcAft>
                      </a:pPr>
                      <a:r>
                        <a:rPr lang="fa-IR" sz="1800" dirty="0">
                          <a:effectLst/>
                        </a:rPr>
                        <a:t> </a:t>
                      </a:r>
                      <a:endParaRPr lang="en-US" sz="1800" dirty="0">
                        <a:effectLst/>
                      </a:endParaRPr>
                    </a:p>
                    <a:p>
                      <a:pPr algn="ctr" rtl="1">
                        <a:lnSpc>
                          <a:spcPct val="115000"/>
                        </a:lnSpc>
                        <a:spcAft>
                          <a:spcPts val="0"/>
                        </a:spcAft>
                      </a:pPr>
                      <a:r>
                        <a:rPr lang="fa-IR" sz="1800" dirty="0">
                          <a:effectLst/>
                        </a:rPr>
                        <a:t> </a:t>
                      </a:r>
                      <a:endParaRPr lang="en-US" sz="1800" dirty="0">
                        <a:effectLst/>
                      </a:endParaRPr>
                    </a:p>
                    <a:p>
                      <a:pPr algn="ctr" rtl="1">
                        <a:lnSpc>
                          <a:spcPct val="115000"/>
                        </a:lnSpc>
                        <a:spcAft>
                          <a:spcPts val="0"/>
                        </a:spcAft>
                      </a:pPr>
                      <a:r>
                        <a:rPr lang="fa-IR" sz="1800" dirty="0">
                          <a:effectLst/>
                        </a:rPr>
                        <a:t>عادات خونخواری</a:t>
                      </a:r>
                      <a:endParaRPr lang="en-US" sz="18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12700" cap="flat" cmpd="sng" algn="ctr">
                      <a:solidFill>
                        <a:schemeClr val="tx1"/>
                      </a:solidFill>
                      <a:prstDash val="solid"/>
                      <a:round/>
                      <a:headEnd type="none" w="med" len="med"/>
                      <a:tailEnd type="none" w="med" len="med"/>
                    </a:lnR>
                    <a:solidFill>
                      <a:schemeClr val="bg1">
                        <a:lumMod val="85000"/>
                      </a:schemeClr>
                    </a:solidFill>
                  </a:tcPr>
                </a:tc>
                <a:tc>
                  <a:txBody>
                    <a:bodyPr/>
                    <a:lstStyle/>
                    <a:p>
                      <a:pPr algn="ctr" rtl="1">
                        <a:lnSpc>
                          <a:spcPct val="115000"/>
                        </a:lnSpc>
                        <a:spcAft>
                          <a:spcPts val="0"/>
                        </a:spcAft>
                      </a:pPr>
                      <a:r>
                        <a:rPr lang="fa-IR" sz="1600" dirty="0">
                          <a:solidFill>
                            <a:srgbClr val="00B050"/>
                          </a:solidFill>
                          <a:effectLst/>
                        </a:rPr>
                        <a:t>انسان و حیوانات</a:t>
                      </a:r>
                      <a:endParaRPr lang="fa-IR" sz="1600" b="1" dirty="0">
                        <a:solidFill>
                          <a:srgbClr val="00B050"/>
                        </a:solidFill>
                        <a:effectLst/>
                        <a:latin typeface="Times New Roman" panose="02020603050405020304" pitchFamily="18"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1600" b="1" dirty="0">
                          <a:solidFill>
                            <a:srgbClr val="FF0000"/>
                          </a:solidFill>
                          <a:effectLst/>
                        </a:rPr>
                        <a:t>انسان</a:t>
                      </a:r>
                      <a:endParaRPr lang="fa-IR" sz="1600" b="1" dirty="0">
                        <a:solidFill>
                          <a:srgbClr val="FF0000"/>
                        </a:solidFill>
                        <a:effectLst/>
                        <a:latin typeface="Times New Roman" panose="02020603050405020304" pitchFamily="18"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1600" dirty="0">
                          <a:effectLst/>
                        </a:rPr>
                        <a:t>انسان و حیوانات</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4"/>
                  </a:ext>
                </a:extLst>
              </a:tr>
              <a:tr h="266177">
                <a:tc vMerge="1">
                  <a:txBody>
                    <a:bodyPr/>
                    <a:lstStyle/>
                    <a:p>
                      <a:endParaRPr lang="en-US"/>
                    </a:p>
                  </a:txBody>
                  <a:tcPr/>
                </a:tc>
                <a:tc>
                  <a:txBody>
                    <a:bodyPr/>
                    <a:lstStyle/>
                    <a:p>
                      <a:pPr algn="ctr" rtl="1">
                        <a:lnSpc>
                          <a:spcPct val="115000"/>
                        </a:lnSpc>
                        <a:spcAft>
                          <a:spcPts val="0"/>
                        </a:spcAft>
                      </a:pPr>
                      <a:r>
                        <a:rPr lang="fa-IR" sz="2000" dirty="0">
                          <a:solidFill>
                            <a:srgbClr val="00B050"/>
                          </a:solidFill>
                          <a:effectLst/>
                        </a:rPr>
                        <a:t>خونخواری در شب </a:t>
                      </a:r>
                      <a:endParaRPr lang="en-US" sz="2000" b="1" dirty="0">
                        <a:solidFill>
                          <a:srgbClr val="00B050"/>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2000" b="1" dirty="0">
                          <a:solidFill>
                            <a:srgbClr val="FF0000"/>
                          </a:solidFill>
                          <a:effectLst/>
                        </a:rPr>
                        <a:t>خونخواری در روز </a:t>
                      </a:r>
                      <a:endParaRPr lang="en-US" sz="20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2000" dirty="0">
                          <a:solidFill>
                            <a:srgbClr val="FF0000"/>
                          </a:solidFill>
                          <a:effectLst/>
                        </a:rPr>
                        <a:t>خونخواری در روز</a:t>
                      </a:r>
                      <a:endParaRPr lang="en-US" sz="2000" b="1" dirty="0">
                        <a:solidFill>
                          <a:srgbClr val="FF0000"/>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5"/>
                  </a:ext>
                </a:extLst>
              </a:tr>
              <a:tr h="266177">
                <a:tc vMerge="1">
                  <a:txBody>
                    <a:bodyPr/>
                    <a:lstStyle/>
                    <a:p>
                      <a:endParaRPr lang="en-US"/>
                    </a:p>
                  </a:txBody>
                  <a:tcPr/>
                </a:tc>
                <a:tc>
                  <a:txBody>
                    <a:bodyPr/>
                    <a:lstStyle/>
                    <a:p>
                      <a:pPr algn="ctr" rtl="1">
                        <a:lnSpc>
                          <a:spcPct val="115000"/>
                        </a:lnSpc>
                        <a:spcAft>
                          <a:spcPts val="0"/>
                        </a:spcAft>
                      </a:pPr>
                      <a:r>
                        <a:rPr lang="fa-IR" sz="1600" dirty="0">
                          <a:effectLst/>
                        </a:rPr>
                        <a:t>خونخواری در داخل و خارج از ساختمانها </a:t>
                      </a:r>
                      <a:r>
                        <a:rPr lang="fa-IR" sz="1600" baseline="0" dirty="0">
                          <a:effectLst/>
                        </a:rPr>
                        <a:t> و منازل</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1600" dirty="0">
                          <a:effectLst/>
                        </a:rPr>
                        <a:t>خونخواری عمدتا در داخل </a:t>
                      </a:r>
                      <a:r>
                        <a:rPr lang="fa-IR" sz="1600" dirty="0" err="1">
                          <a:effectLst/>
                        </a:rPr>
                        <a:t>ساختمانها</a:t>
                      </a:r>
                      <a:r>
                        <a:rPr lang="fa-IR" sz="1600" dirty="0">
                          <a:effectLst/>
                        </a:rPr>
                        <a:t> و منازل</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1600" dirty="0">
                          <a:effectLst/>
                        </a:rPr>
                        <a:t>خونخواری در داخل و خارج از </a:t>
                      </a:r>
                      <a:r>
                        <a:rPr lang="fa-IR" sz="1600" dirty="0" err="1">
                          <a:effectLst/>
                        </a:rPr>
                        <a:t>ساختمانها</a:t>
                      </a:r>
                      <a:r>
                        <a:rPr lang="fa-IR" sz="1600" dirty="0">
                          <a:effectLst/>
                        </a:rPr>
                        <a:t> </a:t>
                      </a:r>
                      <a:r>
                        <a:rPr lang="fa-IR" sz="1600" baseline="0" dirty="0">
                          <a:effectLst/>
                        </a:rPr>
                        <a:t> و منازل</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6"/>
                  </a:ext>
                </a:extLst>
              </a:tr>
              <a:tr h="0">
                <a:tc vMerge="1">
                  <a:txBody>
                    <a:bodyPr/>
                    <a:lstStyle/>
                    <a:p>
                      <a:endParaRPr lang="en-US"/>
                    </a:p>
                  </a:txBody>
                  <a:tcPr/>
                </a:tc>
                <a:tc>
                  <a:txBody>
                    <a:bodyPr/>
                    <a:lstStyle/>
                    <a:p>
                      <a:pPr algn="ctr" rtl="1">
                        <a:lnSpc>
                          <a:spcPct val="115000"/>
                        </a:lnSpc>
                        <a:spcAft>
                          <a:spcPts val="0"/>
                        </a:spcAft>
                      </a:pPr>
                      <a:r>
                        <a:rPr lang="fa-IR" sz="1600" dirty="0">
                          <a:effectLst/>
                        </a:rPr>
                        <a:t>یک خونخواری در هر سیکل گونوتروفیک </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1600" b="1" dirty="0">
                          <a:solidFill>
                            <a:srgbClr val="FF0000"/>
                          </a:solidFill>
                          <a:effectLst/>
                        </a:rPr>
                        <a:t>چندین</a:t>
                      </a:r>
                      <a:r>
                        <a:rPr lang="fa-IR" sz="1600" dirty="0">
                          <a:effectLst/>
                        </a:rPr>
                        <a:t> خونخواری در هر سیکل گونوتروفیک </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tcPr>
                </a:tc>
                <a:tc>
                  <a:txBody>
                    <a:bodyPr/>
                    <a:lstStyle/>
                    <a:p>
                      <a:pPr algn="ctr" rtl="1">
                        <a:lnSpc>
                          <a:spcPct val="115000"/>
                        </a:lnSpc>
                        <a:spcAft>
                          <a:spcPts val="0"/>
                        </a:spcAft>
                      </a:pPr>
                      <a:r>
                        <a:rPr lang="fa-IR" sz="1600" dirty="0">
                          <a:effectLst/>
                        </a:rPr>
                        <a:t>یک خونخواری در هر سیکل گونوتروفیک </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tcPr>
                </a:tc>
                <a:extLst>
                  <a:ext uri="{0D108BD9-81ED-4DB2-BD59-A6C34878D82A}">
                    <a16:rowId xmlns:a16="http://schemas.microsoft.com/office/drawing/2014/main" val="10007"/>
                  </a:ext>
                </a:extLst>
              </a:tr>
              <a:tr h="266177">
                <a:tc>
                  <a:txBody>
                    <a:bodyPr/>
                    <a:lstStyle/>
                    <a:p>
                      <a:pPr algn="ctr" rtl="1">
                        <a:lnSpc>
                          <a:spcPct val="115000"/>
                        </a:lnSpc>
                        <a:spcAft>
                          <a:spcPts val="0"/>
                        </a:spcAft>
                      </a:pPr>
                      <a:r>
                        <a:rPr lang="fa-IR" sz="1800" dirty="0">
                          <a:effectLst/>
                        </a:rPr>
                        <a:t>طول پرواز</a:t>
                      </a:r>
                      <a:endParaRPr lang="en-US" sz="1800" b="1" dirty="0">
                        <a:solidFill>
                          <a:schemeClr val="bg1"/>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12700" cap="flat" cmpd="sng" algn="ctr">
                      <a:solidFill>
                        <a:schemeClr val="tx1"/>
                      </a:solidFill>
                      <a:prstDash val="solid"/>
                      <a:round/>
                      <a:headEnd type="none" w="med" len="med"/>
                      <a:tailEnd type="none" w="med" len="med"/>
                    </a:lnR>
                    <a:solidFill>
                      <a:schemeClr val="bg1">
                        <a:lumMod val="85000"/>
                      </a:schemeClr>
                    </a:solidFill>
                  </a:tcPr>
                </a:tc>
                <a:tc>
                  <a:txBody>
                    <a:bodyPr/>
                    <a:lstStyle/>
                    <a:p>
                      <a:pPr algn="ctr" rtl="1">
                        <a:lnSpc>
                          <a:spcPct val="115000"/>
                        </a:lnSpc>
                        <a:spcAft>
                          <a:spcPts val="0"/>
                        </a:spcAft>
                      </a:pPr>
                      <a:r>
                        <a:rPr lang="fa-IR" sz="1600" dirty="0">
                          <a:effectLst/>
                        </a:rPr>
                        <a:t>به طور متوسط1500 متر</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12700" cap="flat" cmpd="sng" algn="ctr">
                      <a:solidFill>
                        <a:schemeClr val="tx1"/>
                      </a:solidFill>
                      <a:prstDash val="solid"/>
                      <a:round/>
                      <a:headEnd type="none" w="med" len="med"/>
                      <a:tailEnd type="none" w="med" len="med"/>
                    </a:lnL>
                    <a:lnR w="76200" cap="flat" cmpd="sng" algn="ctr">
                      <a:solidFill>
                        <a:srgbClr val="FF0000"/>
                      </a:solidFill>
                      <a:prstDash val="solid"/>
                      <a:round/>
                      <a:headEnd type="none" w="med" len="med"/>
                      <a:tailEnd type="none" w="med" len="med"/>
                    </a:lnR>
                  </a:tcPr>
                </a:tc>
                <a:tc>
                  <a:txBody>
                    <a:bodyPr/>
                    <a:lstStyle/>
                    <a:p>
                      <a:pPr algn="ctr" rtl="1">
                        <a:lnSpc>
                          <a:spcPct val="115000"/>
                        </a:lnSpc>
                        <a:spcAft>
                          <a:spcPts val="0"/>
                        </a:spcAft>
                      </a:pPr>
                      <a:r>
                        <a:rPr lang="fa-IR" sz="1600" dirty="0">
                          <a:effectLst/>
                        </a:rPr>
                        <a:t>500-400  متر</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L w="76200" cap="flat" cmpd="sng" algn="ctr">
                      <a:solidFill>
                        <a:srgbClr val="FF0000"/>
                      </a:solidFill>
                      <a:prstDash val="solid"/>
                      <a:round/>
                      <a:headEnd type="none" w="med" len="med"/>
                      <a:tailEnd type="none" w="med" len="med"/>
                    </a:lnL>
                    <a:lnB w="76200" cap="flat" cmpd="sng" algn="ctr">
                      <a:solidFill>
                        <a:srgbClr val="FF0000"/>
                      </a:solidFill>
                      <a:prstDash val="solid"/>
                      <a:round/>
                      <a:headEnd type="none" w="med" len="med"/>
                      <a:tailEnd type="none" w="med" len="med"/>
                    </a:lnB>
                  </a:tcPr>
                </a:tc>
                <a:tc>
                  <a:txBody>
                    <a:bodyPr/>
                    <a:lstStyle/>
                    <a:p>
                      <a:pPr algn="ctr" rtl="1">
                        <a:lnSpc>
                          <a:spcPct val="115000"/>
                        </a:lnSpc>
                        <a:spcAft>
                          <a:spcPts val="0"/>
                        </a:spcAft>
                      </a:pPr>
                      <a:r>
                        <a:rPr lang="fa-IR" sz="1600" dirty="0">
                          <a:effectLst/>
                        </a:rPr>
                        <a:t>500-400  متر</a:t>
                      </a:r>
                      <a:endParaRPr lang="en-US" sz="1600" b="1" dirty="0">
                        <a:solidFill>
                          <a:srgbClr val="00000A"/>
                        </a:solidFill>
                        <a:effectLst/>
                        <a:latin typeface="Calibri" panose="020F0502020204030204" pitchFamily="34" charset="0"/>
                        <a:ea typeface="Calibri" panose="020F0502020204030204" pitchFamily="34" charset="0"/>
                        <a:cs typeface="B Nazanin" panose="00000400000000000000" pitchFamily="2" charset="-78"/>
                      </a:endParaRPr>
                    </a:p>
                  </a:txBody>
                  <a:tcPr marL="51437" marR="51437" marT="0" marB="0">
                    <a:lnR w="76200" cap="flat" cmpd="sng" algn="ctr">
                      <a:solidFill>
                        <a:srgbClr val="FF0000"/>
                      </a:solidFill>
                      <a:prstDash val="solid"/>
                      <a:round/>
                      <a:headEnd type="none" w="med" len="med"/>
                      <a:tailEnd type="none" w="med" len="med"/>
                    </a:lnR>
                    <a:lnB w="76200" cap="flat" cmpd="sng" algn="ctr">
                      <a:solidFill>
                        <a:srgbClr val="FF0000"/>
                      </a:solidFill>
                      <a:prstDash val="solid"/>
                      <a:round/>
                      <a:headEnd type="none" w="med" len="med"/>
                      <a:tailEnd type="none" w="med" len="med"/>
                    </a:lnB>
                  </a:tcPr>
                </a:tc>
                <a:extLst>
                  <a:ext uri="{0D108BD9-81ED-4DB2-BD59-A6C34878D82A}">
                    <a16:rowId xmlns:a16="http://schemas.microsoft.com/office/drawing/2014/main" val="10008"/>
                  </a:ext>
                </a:extLst>
              </a:tr>
            </a:tbl>
          </a:graphicData>
        </a:graphic>
      </p:graphicFrame>
      <p:pic>
        <p:nvPicPr>
          <p:cNvPr id="37930" name="Picture 4"/>
          <p:cNvPicPr>
            <a:picLocks noChangeAspect="1" noChangeArrowheads="1"/>
          </p:cNvPicPr>
          <p:nvPr/>
        </p:nvPicPr>
        <p:blipFill>
          <a:blip r:embed="rId3">
            <a:extLst>
              <a:ext uri="{28A0092B-C50C-407E-A947-70E740481C1C}">
                <a14:useLocalDpi xmlns:a14="http://schemas.microsoft.com/office/drawing/2010/main" val="0"/>
              </a:ext>
            </a:extLst>
          </a:blip>
          <a:srcRect r="52029"/>
          <a:stretch>
            <a:fillRect/>
          </a:stretch>
        </p:blipFill>
        <p:spPr bwMode="auto">
          <a:xfrm>
            <a:off x="9987841" y="4621616"/>
            <a:ext cx="1834240" cy="1317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7931" name="Picture 5"/>
          <p:cNvPicPr>
            <a:picLocks noChangeAspect="1" noChangeArrowheads="1"/>
          </p:cNvPicPr>
          <p:nvPr/>
        </p:nvPicPr>
        <p:blipFill>
          <a:blip r:embed="rId3">
            <a:extLst>
              <a:ext uri="{28A0092B-C50C-407E-A947-70E740481C1C}">
                <a14:useLocalDpi xmlns:a14="http://schemas.microsoft.com/office/drawing/2010/main" val="0"/>
              </a:ext>
            </a:extLst>
          </a:blip>
          <a:srcRect l="52925"/>
          <a:stretch>
            <a:fillRect/>
          </a:stretch>
        </p:blipFill>
        <p:spPr bwMode="auto">
          <a:xfrm>
            <a:off x="9987841" y="3067432"/>
            <a:ext cx="1759645" cy="13546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Group 4"/>
          <p:cNvGrpSpPr/>
          <p:nvPr/>
        </p:nvGrpSpPr>
        <p:grpSpPr>
          <a:xfrm>
            <a:off x="10175587" y="1482291"/>
            <a:ext cx="1379120" cy="1428706"/>
            <a:chOff x="10226978" y="1713297"/>
            <a:chExt cx="1379120" cy="1428706"/>
          </a:xfrm>
        </p:grpSpPr>
        <p:pic>
          <p:nvPicPr>
            <p:cNvPr id="6" name="Picture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6978" y="1713297"/>
              <a:ext cx="1379120" cy="1379120"/>
            </a:xfrm>
            <a:prstGeom prst="ellipse">
              <a:avLst/>
            </a:prstGeom>
            <a:ln>
              <a:noFill/>
            </a:ln>
            <a:effectLst>
              <a:softEdge rad="112500"/>
            </a:effectLst>
          </p:spPr>
        </p:pic>
        <p:sp>
          <p:nvSpPr>
            <p:cNvPr id="3" name="Rectangle 2"/>
            <p:cNvSpPr/>
            <p:nvPr/>
          </p:nvSpPr>
          <p:spPr>
            <a:xfrm>
              <a:off x="10226978" y="2845276"/>
              <a:ext cx="1376956" cy="296727"/>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fa-IR" dirty="0"/>
                <a:t>آنوفل استفنسی</a:t>
              </a:r>
              <a:endParaRPr lang="en-US" dirty="0"/>
            </a:p>
          </p:txBody>
        </p:sp>
      </p:grpSp>
    </p:spTree>
    <p:extLst>
      <p:ext uri="{BB962C8B-B14F-4D97-AF65-F5344CB8AC3E}">
        <p14:creationId xmlns:p14="http://schemas.microsoft.com/office/powerpoint/2010/main" val="389898253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sz="half" idx="1"/>
          </p:nvPr>
        </p:nvSpPr>
        <p:spPr>
          <a:xfrm>
            <a:off x="0" y="1585252"/>
            <a:ext cx="6019800" cy="4478589"/>
          </a:xfrm>
          <a:solidFill>
            <a:schemeClr val="accent1">
              <a:lumMod val="20000"/>
              <a:lumOff val="80000"/>
            </a:schemeClr>
          </a:solidFill>
          <a:ln>
            <a:solidFill>
              <a:schemeClr val="accent2">
                <a:lumMod val="75000"/>
              </a:schemeClr>
            </a:solidFill>
          </a:ln>
        </p:spPr>
        <p:txBody>
          <a:bodyPr>
            <a:noAutofit/>
          </a:bodyPr>
          <a:lstStyle/>
          <a:p>
            <a:pPr>
              <a:buFont typeface="Courier New" panose="02070309020205020404" pitchFamily="49" charset="0"/>
              <a:buChar char="o"/>
            </a:pPr>
            <a:r>
              <a:rPr lang="fa-IR" sz="3200" b="1" dirty="0">
                <a:solidFill>
                  <a:schemeClr val="tx1">
                    <a:lumMod val="85000"/>
                    <a:lumOff val="15000"/>
                  </a:schemeClr>
                </a:solidFill>
              </a:rPr>
              <a:t>استان اردبیل:  شهرستان خدافرین</a:t>
            </a:r>
          </a:p>
          <a:p>
            <a:pPr>
              <a:buFont typeface="Courier New" panose="02070309020205020404" pitchFamily="49" charset="0"/>
              <a:buChar char="o"/>
            </a:pPr>
            <a:r>
              <a:rPr lang="fa-IR" sz="3200" b="1" dirty="0">
                <a:solidFill>
                  <a:schemeClr val="tx1">
                    <a:lumMod val="85000"/>
                    <a:lumOff val="15000"/>
                  </a:schemeClr>
                </a:solidFill>
              </a:rPr>
              <a:t>سناریو </a:t>
            </a:r>
            <a:r>
              <a:rPr lang="fa-IR" sz="3200" b="1" dirty="0">
                <a:solidFill>
                  <a:schemeClr val="accent2">
                    <a:lumMod val="75000"/>
                  </a:schemeClr>
                </a:solidFill>
              </a:rPr>
              <a:t>سه بدون انتقال محلی</a:t>
            </a:r>
          </a:p>
          <a:p>
            <a:pPr marL="0" indent="0">
              <a:buNone/>
            </a:pPr>
            <a:endParaRPr lang="fa-IR" sz="2400" b="1" dirty="0">
              <a:solidFill>
                <a:schemeClr val="accent6">
                  <a:lumMod val="75000"/>
                </a:schemeClr>
              </a:solidFill>
            </a:endParaRPr>
          </a:p>
          <a:p>
            <a:pPr marL="92075" indent="0">
              <a:buNone/>
            </a:pPr>
            <a:r>
              <a:rPr lang="fa-IR" sz="2400" b="1" dirty="0">
                <a:solidFill>
                  <a:srgbClr val="FF0000"/>
                </a:solidFill>
                <a:cs typeface="B Titr" panose="00000700000000000000" pitchFamily="2" charset="-78"/>
              </a:rPr>
              <a:t>    خطر</a:t>
            </a:r>
          </a:p>
          <a:p>
            <a:pPr>
              <a:buFont typeface="Wingdings" panose="05000000000000000000" pitchFamily="2" charset="2"/>
              <a:buChar char="ü"/>
            </a:pPr>
            <a:r>
              <a:rPr lang="fa-IR" sz="2400" b="1" dirty="0">
                <a:solidFill>
                  <a:schemeClr val="tx1"/>
                </a:solidFill>
              </a:rPr>
              <a:t>ایجاد</a:t>
            </a:r>
            <a:r>
              <a:rPr lang="fa-IR" sz="2400" b="1" dirty="0">
                <a:solidFill>
                  <a:srgbClr val="FF0000"/>
                </a:solidFill>
              </a:rPr>
              <a:t> اپیدمیهای انفجاری در آذر شرقی</a:t>
            </a:r>
            <a:endParaRPr lang="en-US" altLang="fa-IR" sz="2400" b="1" dirty="0">
              <a:solidFill>
                <a:srgbClr val="FF0000"/>
              </a:solidFill>
            </a:endParaRPr>
          </a:p>
          <a:p>
            <a:pPr>
              <a:buFont typeface="Wingdings" panose="05000000000000000000" pitchFamily="2" charset="2"/>
              <a:buChar char="ü"/>
              <a:defRPr/>
            </a:pPr>
            <a:r>
              <a:rPr lang="fa-IR" altLang="fa-IR" sz="2400" b="1" dirty="0">
                <a:solidFill>
                  <a:schemeClr val="tx1">
                    <a:lumMod val="85000"/>
                    <a:lumOff val="15000"/>
                  </a:schemeClr>
                </a:solidFill>
              </a:rPr>
              <a:t>احتمال آلودگی آذر غربی، زنجان، </a:t>
            </a:r>
            <a:r>
              <a:rPr lang="fa-IR" altLang="fa-IR" sz="2400" b="1" dirty="0">
                <a:solidFill>
                  <a:srgbClr val="FF0000"/>
                </a:solidFill>
              </a:rPr>
              <a:t>تهران </a:t>
            </a:r>
            <a:r>
              <a:rPr lang="fa-IR" altLang="fa-IR" sz="2400" b="1" dirty="0">
                <a:solidFill>
                  <a:schemeClr val="tx1">
                    <a:lumMod val="85000"/>
                    <a:lumOff val="15000"/>
                  </a:schemeClr>
                </a:solidFill>
              </a:rPr>
              <a:t>و مرکز کشور</a:t>
            </a:r>
          </a:p>
          <a:p>
            <a:pPr>
              <a:buFont typeface="Wingdings" panose="05000000000000000000" pitchFamily="2" charset="2"/>
              <a:buChar char="ü"/>
              <a:defRPr/>
            </a:pPr>
            <a:r>
              <a:rPr lang="fa-IR" sz="2400" b="1" dirty="0">
                <a:solidFill>
                  <a:schemeClr val="tx1"/>
                </a:solidFill>
              </a:rPr>
              <a:t>ارتباطات</a:t>
            </a:r>
            <a:r>
              <a:rPr lang="fa-IR" sz="2400" b="1" dirty="0">
                <a:solidFill>
                  <a:srgbClr val="FF0000"/>
                </a:solidFill>
              </a:rPr>
              <a:t> گسترده </a:t>
            </a:r>
            <a:r>
              <a:rPr lang="fa-IR" sz="2400" b="1" dirty="0">
                <a:solidFill>
                  <a:schemeClr val="tx1"/>
                </a:solidFill>
              </a:rPr>
              <a:t>استان با کل کشور به دلیل جذابیت های گردشگری </a:t>
            </a:r>
          </a:p>
          <a:p>
            <a:pPr>
              <a:buFont typeface="Wingdings" panose="05000000000000000000" pitchFamily="2" charset="2"/>
              <a:buChar char="ü"/>
              <a:defRPr/>
            </a:pPr>
            <a:r>
              <a:rPr lang="fa-IR" sz="3200" b="1" dirty="0">
                <a:solidFill>
                  <a:schemeClr val="tx1">
                    <a:lumMod val="75000"/>
                    <a:lumOff val="25000"/>
                  </a:schemeClr>
                </a:solidFill>
              </a:rPr>
              <a:t>ایجاد </a:t>
            </a:r>
            <a:r>
              <a:rPr lang="fa-IR" sz="3200" b="1" dirty="0">
                <a:solidFill>
                  <a:srgbClr val="FF0000"/>
                </a:solidFill>
              </a:rPr>
              <a:t>اپیدمیهای انفجاری </a:t>
            </a:r>
            <a:r>
              <a:rPr lang="fa-IR" sz="3200" b="1" dirty="0">
                <a:solidFill>
                  <a:schemeClr val="tx1"/>
                </a:solidFill>
              </a:rPr>
              <a:t>در کشور</a:t>
            </a:r>
            <a:endParaRPr lang="en-US" altLang="fa-IR" sz="3200" b="1" dirty="0">
              <a:solidFill>
                <a:schemeClr val="tx1"/>
              </a:solidFill>
            </a:endParaRPr>
          </a:p>
        </p:txBody>
      </p:sp>
      <p:sp>
        <p:nvSpPr>
          <p:cNvPr id="6" name="Content Placeholder 5"/>
          <p:cNvSpPr>
            <a:spLocks noGrp="1"/>
          </p:cNvSpPr>
          <p:nvPr>
            <p:ph sz="half" idx="2"/>
          </p:nvPr>
        </p:nvSpPr>
        <p:spPr>
          <a:xfrm>
            <a:off x="6172199" y="1825625"/>
            <a:ext cx="5930757" cy="4351338"/>
          </a:xfrm>
          <a:solidFill>
            <a:schemeClr val="accent5">
              <a:lumMod val="60000"/>
              <a:lumOff val="40000"/>
            </a:schemeClr>
          </a:solidFill>
        </p:spPr>
        <p:txBody>
          <a:bodyPr>
            <a:normAutofit/>
          </a:bodyPr>
          <a:lstStyle/>
          <a:p>
            <a:pPr marL="0" indent="0">
              <a:buNone/>
            </a:pPr>
            <a:r>
              <a:rPr lang="fa-IR" sz="2400" b="1" dirty="0">
                <a:solidFill>
                  <a:schemeClr val="tx1">
                    <a:lumMod val="85000"/>
                    <a:lumOff val="15000"/>
                  </a:schemeClr>
                </a:solidFill>
                <a:cs typeface="B Titr" panose="00000700000000000000" pitchFamily="2" charset="-78"/>
              </a:rPr>
              <a:t>پشه آئدس آلبوپیکتوس در استان آذربایجان شرقی</a:t>
            </a:r>
          </a:p>
          <a:p>
            <a:pPr lvl="0"/>
            <a:r>
              <a:rPr lang="fa-IR" sz="2400" b="1" dirty="0">
                <a:solidFill>
                  <a:srgbClr val="FF0000"/>
                </a:solidFill>
              </a:rPr>
              <a:t>شهرستان خدافرین</a:t>
            </a:r>
            <a:r>
              <a:rPr lang="fa-IR" sz="2400" b="1" dirty="0">
                <a:solidFill>
                  <a:schemeClr val="tx1"/>
                </a:solidFill>
              </a:rPr>
              <a:t>30 تیر ماه 1403</a:t>
            </a:r>
          </a:p>
          <a:p>
            <a:r>
              <a:rPr lang="fa-IR" b="1" dirty="0"/>
              <a:t> </a:t>
            </a:r>
            <a:r>
              <a:rPr lang="fa-IR" b="1" dirty="0">
                <a:solidFill>
                  <a:srgbClr val="0070C0"/>
                </a:solidFill>
              </a:rPr>
              <a:t>تاکنون در یک شهرستان آلودگی به پشه گزارش شده است.</a:t>
            </a:r>
          </a:p>
          <a:p>
            <a:r>
              <a:rPr lang="fa-IR" dirty="0"/>
              <a:t> </a:t>
            </a:r>
            <a:r>
              <a:rPr lang="fa-IR" b="1" dirty="0">
                <a:solidFill>
                  <a:srgbClr val="00B050"/>
                </a:solidFill>
              </a:rPr>
              <a:t>اما انتقال بیماری به شکل بومی گزارش نشده است.</a:t>
            </a:r>
            <a:endParaRPr lang="en-US" b="1" dirty="0">
              <a:solidFill>
                <a:srgbClr val="00B050"/>
              </a:solidFill>
            </a:endParaRPr>
          </a:p>
          <a:p>
            <a:pPr lvl="0"/>
            <a:endParaRPr lang="fa-IR" b="1" dirty="0">
              <a:solidFill>
                <a:schemeClr val="tx1"/>
              </a:solidFill>
            </a:endParaRPr>
          </a:p>
        </p:txBody>
      </p:sp>
      <p:sp>
        <p:nvSpPr>
          <p:cNvPr id="4" name="Title 3"/>
          <p:cNvSpPr>
            <a:spLocks noGrp="1"/>
          </p:cNvSpPr>
          <p:nvPr>
            <p:ph type="title"/>
          </p:nvPr>
        </p:nvSpPr>
        <p:spPr>
          <a:xfrm>
            <a:off x="117163" y="259690"/>
            <a:ext cx="9922806" cy="1088344"/>
          </a:xfrm>
          <a:solidFill>
            <a:schemeClr val="accent4">
              <a:lumMod val="60000"/>
              <a:lumOff val="40000"/>
            </a:schemeClr>
          </a:solidFill>
        </p:spPr>
        <p:txBody>
          <a:bodyPr>
            <a:noAutofit/>
          </a:bodyPr>
          <a:lstStyle/>
          <a:p>
            <a:br>
              <a:rPr lang="fa-IR" altLang="en-US" sz="3600" dirty="0"/>
            </a:br>
            <a:r>
              <a:rPr lang="fa-IR" altLang="en-US" sz="3600" dirty="0"/>
              <a:t>وضعیت آلودگی کشور به پشه </a:t>
            </a:r>
            <a:r>
              <a:rPr lang="fa-IR" sz="3600" dirty="0">
                <a:solidFill>
                  <a:schemeClr val="tx1"/>
                </a:solidFill>
                <a:latin typeface="Times New Roman" panose="02020603050405020304" pitchFamily="18" charset="0"/>
              </a:rPr>
              <a:t>آئدس مهاجم </a:t>
            </a:r>
            <a:r>
              <a:rPr lang="fa-IR" altLang="en-US" sz="3600" dirty="0"/>
              <a:t>در حال حاضر</a:t>
            </a:r>
            <a:br>
              <a:rPr lang="fa-IR" sz="3600" dirty="0">
                <a:solidFill>
                  <a:srgbClr val="0070C0"/>
                </a:solidFill>
                <a:latin typeface="Times New Roman" panose="02020603050405020304" pitchFamily="18" charset="0"/>
                <a:cs typeface="B Nazanin" panose="00000400000000000000" pitchFamily="2" charset="-78"/>
              </a:rPr>
            </a:br>
            <a:endParaRPr lang="en-US" sz="3600" dirty="0"/>
          </a:p>
        </p:txBody>
      </p:sp>
    </p:spTree>
    <p:extLst>
      <p:ext uri="{BB962C8B-B14F-4D97-AF65-F5344CB8AC3E}">
        <p14:creationId xmlns:p14="http://schemas.microsoft.com/office/powerpoint/2010/main" val="245851222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95" name="Title 1"/>
          <p:cNvSpPr>
            <a:spLocks noGrp="1" noEditPoints="1"/>
          </p:cNvSpPr>
          <p:nvPr>
            <p:ph type="title"/>
          </p:nvPr>
        </p:nvSpPr>
        <p:spPr>
          <a:xfrm>
            <a:off x="10172700" y="1587414"/>
            <a:ext cx="1833178" cy="4709131"/>
          </a:xfrm>
          <a:solidFill>
            <a:srgbClr val="C00000"/>
          </a:solidFill>
        </p:spPr>
        <p:txBody>
          <a:bodyPr anchor="ctr">
            <a:normAutofit/>
          </a:bodyPr>
          <a:lstStyle/>
          <a:p>
            <a:pPr algn="ctr" rtl="1"/>
            <a:r>
              <a:rPr lang="fa-IR" b="1" dirty="0">
                <a:cs typeface="B Lotus" panose="00000400000000000000" pitchFamily="2" charset="-78"/>
              </a:rPr>
              <a:t>وضعیت </a:t>
            </a:r>
            <a:br>
              <a:rPr lang="fa-IR" b="1" dirty="0">
                <a:cs typeface="B Lotus" panose="00000400000000000000" pitchFamily="2" charset="-78"/>
              </a:rPr>
            </a:br>
            <a:r>
              <a:rPr lang="fa-IR" b="1" dirty="0">
                <a:cs typeface="B Lotus" panose="00000400000000000000" pitchFamily="2" charset="-78"/>
              </a:rPr>
              <a:t>موجود</a:t>
            </a:r>
            <a:endParaRPr lang="en-US" b="1" dirty="0">
              <a:cs typeface="B Lotus" panose="00000400000000000000" pitchFamily="2" charset="-78"/>
            </a:endParaRPr>
          </a:p>
        </p:txBody>
      </p:sp>
      <p:graphicFrame>
        <p:nvGraphicFramePr>
          <p:cNvPr id="4194307" name="Content Placeholder 3"/>
          <p:cNvGraphicFramePr>
            <a:graphicFrameLocks noGrp="1"/>
          </p:cNvGraphicFramePr>
          <p:nvPr>
            <p:ph idx="1"/>
          </p:nvPr>
        </p:nvGraphicFramePr>
        <p:xfrm>
          <a:off x="165100" y="332604"/>
          <a:ext cx="9715500" cy="6101512"/>
        </p:xfrm>
        <a:graphic>
          <a:graphicData uri="http://schemas.openxmlformats.org/drawingml/2006/table">
            <a:tbl>
              <a:tblPr firstRow="1" bandRow="1">
                <a:tableStyleId>{073A0DAA-6AF3-43AB-8588-CEC1D06C72B9}</a:tableStyleId>
              </a:tblPr>
              <a:tblGrid>
                <a:gridCol w="1994549">
                  <a:extLst>
                    <a:ext uri="{9D8B030D-6E8A-4147-A177-3AD203B41FA5}">
                      <a16:colId xmlns:a16="http://schemas.microsoft.com/office/drawing/2014/main" val="20000"/>
                    </a:ext>
                  </a:extLst>
                </a:gridCol>
                <a:gridCol w="5096265">
                  <a:extLst>
                    <a:ext uri="{9D8B030D-6E8A-4147-A177-3AD203B41FA5}">
                      <a16:colId xmlns:a16="http://schemas.microsoft.com/office/drawing/2014/main" val="20001"/>
                    </a:ext>
                  </a:extLst>
                </a:gridCol>
                <a:gridCol w="2624686">
                  <a:extLst>
                    <a:ext uri="{9D8B030D-6E8A-4147-A177-3AD203B41FA5}">
                      <a16:colId xmlns:a16="http://schemas.microsoft.com/office/drawing/2014/main" val="20002"/>
                    </a:ext>
                  </a:extLst>
                </a:gridCol>
              </a:tblGrid>
              <a:tr h="741292">
                <a:tc>
                  <a:txBody>
                    <a:bodyPr/>
                    <a:lstStyle/>
                    <a:p>
                      <a:pPr algn="ctr" rtl="1"/>
                      <a:r>
                        <a:rPr lang="fa-IR" sz="1800" b="1" dirty="0">
                          <a:cs typeface="B Nazanin" panose="00000400000000000000" pitchFamily="2" charset="-78"/>
                        </a:rPr>
                        <a:t>نام</a:t>
                      </a:r>
                      <a:r>
                        <a:rPr lang="fa-IR" sz="1800" b="1" baseline="0" dirty="0">
                          <a:cs typeface="B Nazanin" panose="00000400000000000000" pitchFamily="2" charset="-78"/>
                        </a:rPr>
                        <a:t> شهر</a:t>
                      </a:r>
                      <a:r>
                        <a:rPr lang="fa-IR" sz="1800" b="1" dirty="0">
                          <a:cs typeface="B Nazanin" panose="00000400000000000000" pitchFamily="2" charset="-78"/>
                        </a:rPr>
                        <a:t> </a:t>
                      </a:r>
                      <a:endParaRPr lang="en-US" sz="1800" b="1" dirty="0">
                        <a:cs typeface="B Nazanin" panose="00000400000000000000" pitchFamily="2" charset="-78"/>
                      </a:endParaRPr>
                    </a:p>
                  </a:txBody>
                  <a:tcPr marL="49380" marR="49380" marT="24690" marB="24690" anchor="ctr"/>
                </a:tc>
                <a:tc>
                  <a:txBody>
                    <a:bodyPr/>
                    <a:lstStyle/>
                    <a:p>
                      <a:pPr algn="ctr" rtl="1"/>
                      <a:r>
                        <a:rPr lang="fa-IR" sz="1800" b="1">
                          <a:cs typeface="B Nazanin" panose="00000400000000000000" pitchFamily="2" charset="-78"/>
                        </a:rPr>
                        <a:t>فعالیت کنترل و مراقبت مورد انتظار </a:t>
                      </a:r>
                      <a:endParaRPr lang="en-US" sz="1800" b="1">
                        <a:cs typeface="B Nazanin" panose="00000400000000000000" pitchFamily="2" charset="-78"/>
                      </a:endParaRPr>
                    </a:p>
                  </a:txBody>
                  <a:tcPr marL="49380" marR="49380" marT="24690" marB="24690" anchor="ctr"/>
                </a:tc>
                <a:tc>
                  <a:txBody>
                    <a:bodyPr/>
                    <a:lstStyle/>
                    <a:p>
                      <a:pPr algn="ctr" rtl="1"/>
                      <a:r>
                        <a:rPr lang="fa-IR" sz="1800" b="1" dirty="0">
                          <a:cs typeface="B Nazanin" panose="00000400000000000000" pitchFamily="2" charset="-78"/>
                        </a:rPr>
                        <a:t>سناریو حضور ناقل و انتقال بیماری</a:t>
                      </a:r>
                      <a:endParaRPr lang="en-US" sz="1800" b="1" dirty="0">
                        <a:cs typeface="B Nazanin" panose="00000400000000000000" pitchFamily="2" charset="-78"/>
                      </a:endParaRPr>
                    </a:p>
                  </a:txBody>
                  <a:tcPr marL="49380" marR="49380" marT="24690" marB="24690" anchor="ctr"/>
                </a:tc>
                <a:extLst>
                  <a:ext uri="{0D108BD9-81ED-4DB2-BD59-A6C34878D82A}">
                    <a16:rowId xmlns:a16="http://schemas.microsoft.com/office/drawing/2014/main" val="10000"/>
                  </a:ext>
                </a:extLst>
              </a:tr>
              <a:tr h="1342213">
                <a:tc>
                  <a:txBody>
                    <a:bodyPr/>
                    <a:lstStyle/>
                    <a:p>
                      <a:pPr marL="0" marR="0" indent="0" algn="ctr" defTabSz="457200" rtl="1" eaLnBrk="1" fontAlgn="auto" latinLnBrk="0" hangingPunct="1">
                        <a:lnSpc>
                          <a:spcPct val="100000"/>
                        </a:lnSpc>
                        <a:spcBef>
                          <a:spcPts val="0"/>
                        </a:spcBef>
                        <a:spcAft>
                          <a:spcPts val="0"/>
                        </a:spcAft>
                        <a:buSzPct val="100000"/>
                        <a:buFontTx/>
                        <a:buNone/>
                      </a:pPr>
                      <a:r>
                        <a:rPr lang="fa-IR" sz="1800" b="1" kern="1200" baseline="0" dirty="0">
                          <a:solidFill>
                            <a:srgbClr val="FF0000"/>
                          </a:solidFill>
                          <a:latin typeface="+mn-lt"/>
                          <a:ea typeface="+mn-ea"/>
                          <a:cs typeface="B Nazanin" panose="00000400000000000000" pitchFamily="2" charset="-78"/>
                        </a:rPr>
                        <a:t>تمامی کشور</a:t>
                      </a:r>
                      <a:r>
                        <a:rPr lang="en-US" sz="1800" b="1" kern="1200" baseline="0" dirty="0">
                          <a:solidFill>
                            <a:srgbClr val="FF0000"/>
                          </a:solidFill>
                          <a:latin typeface="+mn-lt"/>
                          <a:ea typeface="+mn-ea"/>
                          <a:cs typeface="B Nazanin" panose="00000400000000000000" pitchFamily="2" charset="-78"/>
                        </a:rPr>
                        <a:t> </a:t>
                      </a:r>
                      <a:r>
                        <a:rPr lang="fa-IR" sz="1800" b="1" kern="1200" baseline="0" dirty="0">
                          <a:solidFill>
                            <a:srgbClr val="FF0000"/>
                          </a:solidFill>
                          <a:latin typeface="+mn-lt"/>
                          <a:ea typeface="+mn-ea"/>
                          <a:cs typeface="B Nazanin" panose="00000400000000000000" pitchFamily="2" charset="-78"/>
                        </a:rPr>
                        <a:t> </a:t>
                      </a:r>
                    </a:p>
                    <a:p>
                      <a:pPr marL="0" marR="0" indent="0" algn="ctr" defTabSz="457200" rtl="1" eaLnBrk="1" fontAlgn="auto" latinLnBrk="0" hangingPunct="1">
                        <a:lnSpc>
                          <a:spcPct val="100000"/>
                        </a:lnSpc>
                        <a:spcBef>
                          <a:spcPts val="0"/>
                        </a:spcBef>
                        <a:spcAft>
                          <a:spcPts val="0"/>
                        </a:spcAft>
                        <a:buSzPct val="100000"/>
                        <a:buFontTx/>
                        <a:buNone/>
                      </a:pPr>
                      <a:r>
                        <a:rPr lang="fa-IR" sz="1800" b="1" kern="1200" baseline="0" dirty="0">
                          <a:solidFill>
                            <a:srgbClr val="FF0000"/>
                          </a:solidFill>
                          <a:latin typeface="+mn-lt"/>
                          <a:ea typeface="+mn-ea"/>
                          <a:cs typeface="B Nazanin" panose="00000400000000000000" pitchFamily="2" charset="-78"/>
                        </a:rPr>
                        <a:t>به جز هشت استان ، بوشهر(شهرستان جم، برازجان)، شهرستان رازمیان( قزوین)</a:t>
                      </a:r>
                      <a:endParaRPr lang="en-US" sz="1800" b="1" dirty="0">
                        <a:solidFill>
                          <a:srgbClr val="FF0000"/>
                        </a:solidFill>
                        <a:cs typeface="B Nazanin" panose="00000400000000000000" pitchFamily="2" charset="-78"/>
                      </a:endParaRPr>
                    </a:p>
                  </a:txBody>
                  <a:tcPr marL="49380" marR="49380" marT="24690" marB="24690" anchor="ctr"/>
                </a:tc>
                <a:tc>
                  <a:txBody>
                    <a:bodyPr/>
                    <a:lstStyle/>
                    <a:p>
                      <a:pPr algn="r" rtl="1"/>
                      <a:r>
                        <a:rPr lang="en-US" sz="1800" b="1" dirty="0">
                          <a:cs typeface="B Nazanin" panose="00000400000000000000" pitchFamily="2" charset="-78"/>
                        </a:rPr>
                        <a:t>- </a:t>
                      </a:r>
                      <a:r>
                        <a:rPr lang="fa-IR" sz="1800" b="1" dirty="0">
                          <a:cs typeface="B Nazanin" panose="00000400000000000000" pitchFamily="2" charset="-78"/>
                        </a:rPr>
                        <a:t>در مبادی ورودی و نقاط مهم مراقبت حشره</a:t>
                      </a:r>
                      <a:r>
                        <a:rPr lang="fa-IR" sz="1800" b="1" baseline="0" dirty="0">
                          <a:cs typeface="B Nazanin" panose="00000400000000000000" pitchFamily="2" charset="-78"/>
                        </a:rPr>
                        <a:t> شناسی به صورت تله گذاری و مراقبت لاروی</a:t>
                      </a:r>
                    </a:p>
                    <a:p>
                      <a:pPr algn="r" rtl="1"/>
                      <a:r>
                        <a:rPr lang="en-US" sz="1800" b="1" baseline="0" dirty="0">
                          <a:cs typeface="B Nazanin" panose="00000400000000000000" pitchFamily="2" charset="-78"/>
                        </a:rPr>
                        <a:t>- </a:t>
                      </a:r>
                      <a:r>
                        <a:rPr lang="fa-IR" sz="1800" b="1" baseline="0" dirty="0">
                          <a:cs typeface="B Nazanin" panose="00000400000000000000" pitchFamily="2" charset="-78"/>
                        </a:rPr>
                        <a:t>انجام نمونه گیری انسانی ونظام مراقبت سندرمیک بیماری</a:t>
                      </a:r>
                      <a:endParaRPr lang="en-US" sz="1800" b="1" baseline="0" dirty="0">
                        <a:cs typeface="B Nazanin" panose="00000400000000000000" pitchFamily="2" charset="-78"/>
                      </a:endParaRPr>
                    </a:p>
                    <a:p>
                      <a:pPr marL="0" marR="0" indent="0" algn="r" defTabSz="457200" rtl="1" eaLnBrk="1" fontAlgn="auto" latinLnBrk="0" hangingPunct="1">
                        <a:lnSpc>
                          <a:spcPct val="100000"/>
                        </a:lnSpc>
                        <a:spcBef>
                          <a:spcPts val="0"/>
                        </a:spcBef>
                        <a:spcAft>
                          <a:spcPts val="0"/>
                        </a:spcAft>
                        <a:buSzPct val="100000"/>
                        <a:buFontTx/>
                        <a:buNone/>
                      </a:pPr>
                      <a:r>
                        <a:rPr lang="en-US" sz="1800" b="1" baseline="0" dirty="0">
                          <a:cs typeface="B Nazanin" panose="00000400000000000000" pitchFamily="2" charset="-78"/>
                        </a:rPr>
                        <a:t>- </a:t>
                      </a:r>
                      <a:r>
                        <a:rPr lang="fa-IR" sz="1800" b="1" kern="1200" dirty="0">
                          <a:cs typeface="B Nazanin" panose="00000400000000000000" pitchFamily="2" charset="-78"/>
                        </a:rPr>
                        <a:t> مدیریت محیط و آموزش به مردم</a:t>
                      </a:r>
                    </a:p>
                    <a:p>
                      <a:pPr algn="r" rtl="1"/>
                      <a:endParaRPr lang="en-US" sz="1800" b="1" dirty="0">
                        <a:cs typeface="B Nazanin" panose="00000400000000000000" pitchFamily="2" charset="-78"/>
                      </a:endParaRPr>
                    </a:p>
                  </a:txBody>
                  <a:tcPr marL="49380" marR="49380" marT="24690" marB="24690" anchor="ctr"/>
                </a:tc>
                <a:tc>
                  <a:txBody>
                    <a:bodyPr/>
                    <a:lstStyle/>
                    <a:p>
                      <a:pPr algn="ctr" rtl="1"/>
                      <a:r>
                        <a:rPr lang="fa-IR" sz="1800" b="1" dirty="0">
                          <a:cs typeface="B Nazanin" panose="00000400000000000000" pitchFamily="2" charset="-78"/>
                        </a:rPr>
                        <a:t>سناریو اول: </a:t>
                      </a:r>
                    </a:p>
                    <a:p>
                      <a:pPr algn="ctr" rtl="1"/>
                      <a:r>
                        <a:rPr lang="fa-IR" sz="1800" b="1" dirty="0">
                          <a:cs typeface="B Nazanin" panose="00000400000000000000" pitchFamily="2" charset="-78"/>
                        </a:rPr>
                        <a:t>پشه آئدس مهاجم استقرار نیافته است</a:t>
                      </a:r>
                      <a:endParaRPr lang="en-US" sz="1800" b="1" dirty="0">
                        <a:solidFill>
                          <a:schemeClr val="accent6"/>
                        </a:solidFill>
                        <a:cs typeface="B Nazanin" panose="00000400000000000000" pitchFamily="2" charset="-78"/>
                      </a:endParaRPr>
                    </a:p>
                  </a:txBody>
                  <a:tcPr marL="49380" marR="49380" marT="24690" marB="24690" anchor="ctr"/>
                </a:tc>
                <a:extLst>
                  <a:ext uri="{0D108BD9-81ED-4DB2-BD59-A6C34878D82A}">
                    <a16:rowId xmlns:a16="http://schemas.microsoft.com/office/drawing/2014/main" val="10001"/>
                  </a:ext>
                </a:extLst>
              </a:tr>
              <a:tr h="1601327">
                <a:tc>
                  <a:txBody>
                    <a:bodyPr/>
                    <a:lstStyle/>
                    <a:p>
                      <a:pPr algn="ctr" rtl="1"/>
                      <a:r>
                        <a:rPr lang="fa-IR" sz="1800" b="1" kern="1200" baseline="0" dirty="0">
                          <a:solidFill>
                            <a:srgbClr val="FF0000"/>
                          </a:solidFill>
                          <a:latin typeface="+mn-lt"/>
                          <a:ea typeface="+mn-ea"/>
                          <a:cs typeface="B Nazanin" panose="00000400000000000000" pitchFamily="2" charset="-78"/>
                        </a:rPr>
                        <a:t> </a:t>
                      </a:r>
                    </a:p>
                    <a:p>
                      <a:pPr algn="ctr" rtl="1"/>
                      <a:r>
                        <a:rPr lang="fa-IR" sz="1800" b="1" kern="1200" baseline="0" dirty="0">
                          <a:solidFill>
                            <a:srgbClr val="FF0000"/>
                          </a:solidFill>
                          <a:latin typeface="+mn-lt"/>
                          <a:ea typeface="+mn-ea"/>
                          <a:cs typeface="B Nazanin" panose="00000400000000000000" pitchFamily="2" charset="-78"/>
                        </a:rPr>
                        <a:t>شهرستان سیریک و خمیر استان هرمزگان، شهرستان برازجان استان بوشهر</a:t>
                      </a:r>
                      <a:endParaRPr lang="en-US" sz="1800" b="1" kern="1200" dirty="0">
                        <a:solidFill>
                          <a:srgbClr val="FF0000"/>
                        </a:solidFill>
                        <a:latin typeface="+mn-lt"/>
                        <a:ea typeface="+mn-ea"/>
                        <a:cs typeface="B Nazanin" panose="00000400000000000000" pitchFamily="2" charset="-78"/>
                      </a:endParaRPr>
                    </a:p>
                  </a:txBody>
                  <a:tcPr marL="49380" marR="49380" marT="24690" marB="24690" anchor="ctr"/>
                </a:tc>
                <a:tc>
                  <a:txBody>
                    <a:bodyPr/>
                    <a:lstStyle/>
                    <a:p>
                      <a:pPr marL="0" algn="r" defTabSz="914400" rtl="1" eaLnBrk="1" latinLnBrk="0" hangingPunct="1"/>
                      <a:r>
                        <a:rPr lang="fa-IR" sz="1800" b="1" kern="1200" dirty="0">
                          <a:cs typeface="B Nazanin" panose="00000400000000000000" pitchFamily="2" charset="-78"/>
                        </a:rPr>
                        <a:t>-مراقبت تشدیدیافته حشره شناسی برای سنجش محدوده استقرار</a:t>
                      </a:r>
                    </a:p>
                    <a:p>
                      <a:pPr marL="285750" indent="-285750" algn="r" defTabSz="914400" rtl="1" eaLnBrk="1" latinLnBrk="0" hangingPunct="1">
                        <a:buFontTx/>
                        <a:buChar char="-"/>
                      </a:pPr>
                      <a:r>
                        <a:rPr lang="fa-IR" sz="1800" b="1" kern="1200" dirty="0">
                          <a:cs typeface="B Nazanin" panose="00000400000000000000" pitchFamily="2" charset="-78"/>
                        </a:rPr>
                        <a:t>ارزیابی کیفیت و اثربخشی عملیات حذف ناقل</a:t>
                      </a:r>
                    </a:p>
                    <a:p>
                      <a:pPr marL="285750" indent="-285750" algn="r" defTabSz="914400" rtl="1" eaLnBrk="1" latinLnBrk="0" hangingPunct="1">
                        <a:buFontTx/>
                        <a:buChar char="-"/>
                      </a:pPr>
                      <a:r>
                        <a:rPr lang="fa-IR" sz="1800" b="1" kern="1200" dirty="0">
                          <a:cs typeface="B Nazanin" panose="00000400000000000000" pitchFamily="2" charset="-78"/>
                        </a:rPr>
                        <a:t> مدیریت محیط و آموزش به مردم</a:t>
                      </a:r>
                    </a:p>
                    <a:p>
                      <a:pPr marL="285750" indent="-285750" algn="r" defTabSz="914400" rtl="1" eaLnBrk="1" latinLnBrk="0" hangingPunct="1">
                        <a:buFontTx/>
                        <a:buChar char="-"/>
                      </a:pPr>
                      <a:r>
                        <a:rPr lang="fa-IR" sz="1800" b="1" kern="1200" dirty="0">
                          <a:cs typeface="B Nazanin" panose="00000400000000000000" pitchFamily="2" charset="-78"/>
                        </a:rPr>
                        <a:t>مه پاشی در شعاع 500متری و لاروکشی </a:t>
                      </a:r>
                    </a:p>
                    <a:p>
                      <a:pPr marL="285750" marR="0" indent="-285750" algn="r" defTabSz="914400" rtl="1" eaLnBrk="1" fontAlgn="auto" latinLnBrk="0" hangingPunct="1">
                        <a:lnSpc>
                          <a:spcPct val="100000"/>
                        </a:lnSpc>
                        <a:spcBef>
                          <a:spcPts val="0"/>
                        </a:spcBef>
                        <a:spcAft>
                          <a:spcPts val="0"/>
                        </a:spcAft>
                        <a:buSzPct val="100000"/>
                        <a:buFontTx/>
                        <a:buChar char="-"/>
                      </a:pPr>
                      <a:r>
                        <a:rPr lang="fa-IR" sz="1800" b="1" baseline="0" dirty="0">
                          <a:cs typeface="B Nazanin" panose="00000400000000000000" pitchFamily="2" charset="-78"/>
                        </a:rPr>
                        <a:t>انجام نمونه گیری انسانی ونظام مراقبت سندرمیک بیماری</a:t>
                      </a:r>
                      <a:endParaRPr lang="en-US" sz="1800" b="1" dirty="0">
                        <a:cs typeface="B Nazanin" panose="00000400000000000000" pitchFamily="2" charset="-78"/>
                      </a:endParaRPr>
                    </a:p>
                  </a:txBody>
                  <a:tcPr marL="49380" marR="49380" marT="24690" marB="24690" anchor="ctr"/>
                </a:tc>
                <a:tc>
                  <a:txBody>
                    <a:bodyPr/>
                    <a:lstStyle/>
                    <a:p>
                      <a:pPr algn="ctr" rtl="1"/>
                      <a:r>
                        <a:rPr lang="fa-IR" sz="1800" b="1" kern="1200" dirty="0">
                          <a:cs typeface="B Nazanin" panose="00000400000000000000" pitchFamily="2" charset="-78"/>
                        </a:rPr>
                        <a:t>سناریو دوم:</a:t>
                      </a:r>
                    </a:p>
                    <a:p>
                      <a:pPr algn="ctr" rtl="1"/>
                      <a:r>
                        <a:rPr lang="fa-IR" sz="1800" b="1" kern="1200" dirty="0">
                          <a:cs typeface="B Nazanin" panose="00000400000000000000" pitchFamily="2" charset="-78"/>
                        </a:rPr>
                        <a:t> استقرار محدود و محلی پشه آئدس مهاجم</a:t>
                      </a:r>
                      <a:endParaRPr lang="en-US" sz="1800" b="1" kern="1200" dirty="0">
                        <a:solidFill>
                          <a:schemeClr val="tx1"/>
                        </a:solidFill>
                        <a:latin typeface="+mn-lt"/>
                        <a:ea typeface="+mn-ea"/>
                        <a:cs typeface="B Nazanin" panose="00000400000000000000" pitchFamily="2" charset="-78"/>
                      </a:endParaRPr>
                    </a:p>
                  </a:txBody>
                  <a:tcPr marL="49380" marR="49380" marT="24690" marB="24690" anchor="ctr"/>
                </a:tc>
                <a:extLst>
                  <a:ext uri="{0D108BD9-81ED-4DB2-BD59-A6C34878D82A}">
                    <a16:rowId xmlns:a16="http://schemas.microsoft.com/office/drawing/2014/main" val="10002"/>
                  </a:ext>
                </a:extLst>
              </a:tr>
              <a:tr h="1992069">
                <a:tc>
                  <a:txBody>
                    <a:bodyPr/>
                    <a:lstStyle/>
                    <a:p>
                      <a:pPr algn="ctr" rtl="1"/>
                      <a:endParaRPr lang="fa-IR" sz="1800" b="1" kern="1200" baseline="0" dirty="0">
                        <a:cs typeface="B Nazanin" panose="00000400000000000000" pitchFamily="2" charset="-78"/>
                      </a:endParaRPr>
                    </a:p>
                    <a:p>
                      <a:pPr algn="ctr" rtl="1"/>
                      <a:r>
                        <a:rPr lang="fa-IR" sz="1800" b="1" kern="1200" baseline="0" dirty="0">
                          <a:solidFill>
                            <a:srgbClr val="FF0000"/>
                          </a:solidFill>
                          <a:cs typeface="B Nazanin" panose="00000400000000000000" pitchFamily="2" charset="-78"/>
                        </a:rPr>
                        <a:t>هرمزگان و</a:t>
                      </a:r>
                    </a:p>
                    <a:p>
                      <a:pPr algn="ctr" rtl="1"/>
                      <a:r>
                        <a:rPr lang="fa-IR" sz="1800" b="1" kern="1200" baseline="0" dirty="0">
                          <a:solidFill>
                            <a:srgbClr val="FF0000"/>
                          </a:solidFill>
                          <a:latin typeface="+mn-lt"/>
                          <a:ea typeface="+mn-ea"/>
                          <a:cs typeface="B Nazanin" panose="00000400000000000000" pitchFamily="2" charset="-78"/>
                        </a:rPr>
                        <a:t>گیلان، بوشهر(عسلویه و کنگان)، استان مازندران(رامسر)، استان اردبیل(بیله سوار)، استان آذر شرقی( خدافرین) </a:t>
                      </a:r>
                      <a:endParaRPr lang="en-US" sz="1800" b="1" dirty="0">
                        <a:solidFill>
                          <a:srgbClr val="FF0000"/>
                        </a:solidFill>
                        <a:cs typeface="B Nazanin" panose="00000400000000000000" pitchFamily="2" charset="-78"/>
                      </a:endParaRPr>
                    </a:p>
                  </a:txBody>
                  <a:tcPr marL="49380" marR="49380" marT="24690" marB="24690" anchor="ctr"/>
                </a:tc>
                <a:tc>
                  <a:txBody>
                    <a:bodyPr/>
                    <a:lstStyle/>
                    <a:p>
                      <a:pPr algn="r" rtl="1"/>
                      <a:r>
                        <a:rPr lang="fa-IR" sz="1800" b="1" dirty="0">
                          <a:cs typeface="B Nazanin" panose="00000400000000000000" pitchFamily="2" charset="-78"/>
                        </a:rPr>
                        <a:t>-ارزیابی تراکم و تحرک جمعیت ناقل</a:t>
                      </a:r>
                    </a:p>
                    <a:p>
                      <a:pPr algn="r" rtl="1"/>
                      <a:r>
                        <a:rPr lang="fa-IR" sz="1800" b="1" dirty="0">
                          <a:cs typeface="B Nazanin" panose="00000400000000000000" pitchFamily="2" charset="-78"/>
                        </a:rPr>
                        <a:t>-ارزیابی به صرفه بودن و اثربخشی برنامه های کنترل</a:t>
                      </a:r>
                    </a:p>
                    <a:p>
                      <a:pPr marL="285750" indent="-285750" algn="r" rtl="1">
                        <a:buFontTx/>
                        <a:buChar char="-"/>
                      </a:pPr>
                      <a:r>
                        <a:rPr lang="fa-IR" sz="1800" b="1" dirty="0">
                          <a:cs typeface="B Nazanin" panose="00000400000000000000" pitchFamily="2" charset="-78"/>
                        </a:rPr>
                        <a:t>بررسی آلودگی ویروسی پشه ها در حالت اپیمی بیماری</a:t>
                      </a:r>
                    </a:p>
                    <a:p>
                      <a:pPr marL="285750" indent="-285750" algn="r" rtl="1">
                        <a:buFontTx/>
                        <a:buChar char="-"/>
                      </a:pPr>
                      <a:r>
                        <a:rPr lang="fa-IR" sz="1800" b="1" dirty="0">
                          <a:cs typeface="B Nazanin" panose="00000400000000000000" pitchFamily="2" charset="-78"/>
                        </a:rPr>
                        <a:t>مه پاشی در شعاع 500متری نقطه صید</a:t>
                      </a:r>
                      <a:endParaRPr lang="en-US" sz="1800" b="1" dirty="0">
                        <a:cs typeface="B Nazanin" panose="00000400000000000000" pitchFamily="2" charset="-78"/>
                      </a:endParaRPr>
                    </a:p>
                    <a:p>
                      <a:pPr marL="285750" marR="0" indent="-285750" algn="r" defTabSz="914400" rtl="1" eaLnBrk="1" fontAlgn="auto" latinLnBrk="0" hangingPunct="1">
                        <a:lnSpc>
                          <a:spcPct val="100000"/>
                        </a:lnSpc>
                        <a:spcBef>
                          <a:spcPts val="0"/>
                        </a:spcBef>
                        <a:spcAft>
                          <a:spcPts val="0"/>
                        </a:spcAft>
                        <a:buSzPct val="100000"/>
                        <a:buFontTx/>
                        <a:buChar char="-"/>
                      </a:pPr>
                      <a:r>
                        <a:rPr lang="fa-IR" sz="1800" b="1" baseline="0" dirty="0">
                          <a:cs typeface="B Nazanin" panose="00000400000000000000" pitchFamily="2" charset="-78"/>
                        </a:rPr>
                        <a:t>انجام نمونه گیری انسانی ونظام مراقبت سندرمیک بیماری</a:t>
                      </a:r>
                      <a:endParaRPr lang="en-US" sz="1800" b="1" baseline="0" dirty="0">
                        <a:cs typeface="B Nazanin" panose="00000400000000000000" pitchFamily="2" charset="-78"/>
                      </a:endParaRPr>
                    </a:p>
                    <a:p>
                      <a:pPr marL="285750" marR="0" indent="-285750" algn="r" defTabSz="914400" rtl="1" eaLnBrk="1" fontAlgn="auto" latinLnBrk="0" hangingPunct="1">
                        <a:lnSpc>
                          <a:spcPct val="100000"/>
                        </a:lnSpc>
                        <a:spcBef>
                          <a:spcPts val="0"/>
                        </a:spcBef>
                        <a:spcAft>
                          <a:spcPts val="0"/>
                        </a:spcAft>
                        <a:buSzPct val="100000"/>
                        <a:buFontTx/>
                        <a:buChar char="-"/>
                      </a:pPr>
                      <a:r>
                        <a:rPr lang="fa-IR" sz="1800" b="1" kern="1200" dirty="0">
                          <a:cs typeface="B Nazanin" panose="00000400000000000000" pitchFamily="2" charset="-78"/>
                        </a:rPr>
                        <a:t> مدیریت محیط و آموزش به مردم</a:t>
                      </a:r>
                      <a:endParaRPr lang="en-US" sz="1800" b="1" dirty="0">
                        <a:cs typeface="B Nazanin" panose="00000400000000000000" pitchFamily="2" charset="-78"/>
                      </a:endParaRPr>
                    </a:p>
                    <a:p>
                      <a:pPr marL="285750" indent="-285750" algn="r" rtl="1">
                        <a:buFontTx/>
                        <a:buChar char="-"/>
                      </a:pPr>
                      <a:endParaRPr lang="en-US" sz="1800" b="1" dirty="0">
                        <a:cs typeface="B Nazanin" panose="00000400000000000000" pitchFamily="2" charset="-78"/>
                      </a:endParaRPr>
                    </a:p>
                  </a:txBody>
                  <a:tcPr marL="49380" marR="49380" marT="24690" marB="24690" anchor="ctr"/>
                </a:tc>
                <a:tc>
                  <a:txBody>
                    <a:bodyPr/>
                    <a:lstStyle/>
                    <a:p>
                      <a:pPr algn="ctr" rtl="1"/>
                      <a:endParaRPr lang="fa-IR" sz="1800" b="1" dirty="0">
                        <a:cs typeface="B Nazanin" panose="00000400000000000000" pitchFamily="2" charset="-78"/>
                      </a:endParaRPr>
                    </a:p>
                    <a:p>
                      <a:pPr algn="ctr" rtl="1"/>
                      <a:endParaRPr lang="fa-IR" sz="1800" b="1" dirty="0">
                        <a:cs typeface="B Nazanin" panose="00000400000000000000" pitchFamily="2" charset="-78"/>
                      </a:endParaRPr>
                    </a:p>
                    <a:p>
                      <a:pPr algn="ctr" rtl="1"/>
                      <a:r>
                        <a:rPr lang="fa-IR" sz="1800" b="1" dirty="0">
                          <a:cs typeface="B Nazanin" panose="00000400000000000000" pitchFamily="2" charset="-78"/>
                        </a:rPr>
                        <a:t>سناریو سوم:</a:t>
                      </a:r>
                    </a:p>
                    <a:p>
                      <a:pPr algn="ctr" rtl="1"/>
                      <a:r>
                        <a:rPr lang="fa-IR" sz="1800" b="1" dirty="0">
                          <a:cs typeface="B Nazanin" panose="00000400000000000000" pitchFamily="2" charset="-78"/>
                        </a:rPr>
                        <a:t> استقرار گسترده آئدس مهاجم</a:t>
                      </a:r>
                      <a:endParaRPr lang="en-US" sz="1800" b="1" dirty="0">
                        <a:cs typeface="B Nazanin" panose="00000400000000000000" pitchFamily="2" charset="-78"/>
                      </a:endParaRPr>
                    </a:p>
                  </a:txBody>
                  <a:tcPr marL="49380" marR="49380" marT="24690" marB="24690"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82339259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Autofit/>
          </a:bodyPr>
          <a:lstStyle/>
          <a:p>
            <a:pPr algn="r"/>
            <a:r>
              <a:rPr lang="fa-IR" sz="4000" dirty="0"/>
              <a:t>مبادی ورودی و نظام مراقبت حشره شناسی در کشور</a:t>
            </a:r>
            <a:endParaRPr lang="en-US" sz="4000" dirty="0"/>
          </a:p>
        </p:txBody>
      </p:sp>
      <p:pic>
        <p:nvPicPr>
          <p:cNvPr id="4" name="Picture 2" descr="E:\Aedes Program\Aedes-Point of Entry\Aedes-Point of Entry 10 03 19.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5306" y="1576127"/>
            <a:ext cx="6098000" cy="45994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6775517" y="1576127"/>
            <a:ext cx="5060883" cy="4599422"/>
          </a:xfrm>
          <a:prstGeom prst="rect">
            <a:avLst/>
          </a:prstGeom>
        </p:spPr>
        <p:style>
          <a:lnRef idx="2">
            <a:schemeClr val="accent1"/>
          </a:lnRef>
          <a:fillRef idx="1">
            <a:schemeClr val="lt1"/>
          </a:fillRef>
          <a:effectRef idx="0">
            <a:schemeClr val="accent1"/>
          </a:effectRef>
          <a:fontRef idx="minor">
            <a:schemeClr val="dk1"/>
          </a:fontRef>
        </p:style>
        <p:txBody>
          <a:bodyPr rtlCol="0" anchor="ctr"/>
          <a:lstStyle/>
          <a:p>
            <a:pPr algn="r" rtl="1"/>
            <a:r>
              <a:rPr lang="fa-IR" sz="2400" b="1" dirty="0">
                <a:solidFill>
                  <a:schemeClr val="tx1"/>
                </a:solidFill>
              </a:rPr>
              <a:t>از سال 1395 با </a:t>
            </a:r>
          </a:p>
          <a:p>
            <a:pPr algn="r" rtl="1"/>
            <a:r>
              <a:rPr lang="fa-IR" sz="2400" b="1" dirty="0">
                <a:solidFill>
                  <a:schemeClr val="tx1"/>
                </a:solidFill>
              </a:rPr>
              <a:t>بازنگری در دستورالعمل مراقبت حشره شناسی</a:t>
            </a:r>
          </a:p>
          <a:p>
            <a:pPr algn="r"/>
            <a:r>
              <a:rPr lang="fa-IR" sz="2400" b="1" dirty="0">
                <a:solidFill>
                  <a:schemeClr val="tx1"/>
                </a:solidFill>
              </a:rPr>
              <a:t> </a:t>
            </a:r>
          </a:p>
          <a:p>
            <a:pPr marL="342900" indent="-342900" algn="r" rtl="1">
              <a:buFont typeface="Wingdings" panose="05000000000000000000" pitchFamily="2" charset="2"/>
              <a:buChar char="ü"/>
            </a:pPr>
            <a:r>
              <a:rPr lang="fa-IR" sz="2400" b="1" dirty="0">
                <a:solidFill>
                  <a:schemeClr val="tx1"/>
                </a:solidFill>
              </a:rPr>
              <a:t>در 75 نقطه </a:t>
            </a:r>
            <a:r>
              <a:rPr lang="fa-IR" sz="2400" b="1" dirty="0">
                <a:solidFill>
                  <a:srgbClr val="FF0000"/>
                </a:solidFill>
              </a:rPr>
              <a:t>مبادی</a:t>
            </a:r>
            <a:r>
              <a:rPr lang="fa-IR" sz="2400" b="1" dirty="0">
                <a:solidFill>
                  <a:schemeClr val="tx1"/>
                </a:solidFill>
              </a:rPr>
              <a:t> </a:t>
            </a:r>
            <a:r>
              <a:rPr lang="fa-IR" sz="2400" b="1" dirty="0">
                <a:solidFill>
                  <a:srgbClr val="FF0000"/>
                </a:solidFill>
              </a:rPr>
              <a:t>ورودی بین المللی کشور</a:t>
            </a:r>
            <a:r>
              <a:rPr lang="fa-IR" sz="2400" b="1" dirty="0">
                <a:solidFill>
                  <a:schemeClr val="tx1"/>
                </a:solidFill>
              </a:rPr>
              <a:t>، اعم از دریایی، زمینی و هوایی</a:t>
            </a:r>
          </a:p>
          <a:p>
            <a:pPr marL="342900" indent="-342900" algn="r" rtl="1">
              <a:buFont typeface="Wingdings" panose="05000000000000000000" pitchFamily="2" charset="2"/>
              <a:buChar char="ü"/>
            </a:pPr>
            <a:endParaRPr lang="fa-IR" sz="2400" b="1" dirty="0">
              <a:solidFill>
                <a:schemeClr val="tx1"/>
              </a:solidFill>
            </a:endParaRPr>
          </a:p>
          <a:p>
            <a:pPr marL="342900" indent="-342900" algn="r" rtl="1">
              <a:buFont typeface="Wingdings" panose="05000000000000000000" pitchFamily="2" charset="2"/>
              <a:buChar char="ü"/>
            </a:pPr>
            <a:r>
              <a:rPr lang="fa-IR" sz="2400" b="1" dirty="0">
                <a:solidFill>
                  <a:schemeClr val="tx1"/>
                </a:solidFill>
              </a:rPr>
              <a:t>استان های دارای پشه ناقل طبق دستورالعمل در </a:t>
            </a:r>
            <a:r>
              <a:rPr lang="fa-IR" sz="2400" b="1" dirty="0">
                <a:solidFill>
                  <a:srgbClr val="FF0000"/>
                </a:solidFill>
              </a:rPr>
              <a:t>40 شهرستان </a:t>
            </a:r>
            <a:r>
              <a:rPr lang="fa-IR" sz="2400" b="1" dirty="0">
                <a:solidFill>
                  <a:schemeClr val="tx1"/>
                </a:solidFill>
              </a:rPr>
              <a:t>منتخب</a:t>
            </a:r>
          </a:p>
          <a:p>
            <a:pPr marL="342900" indent="-342900" algn="r" rtl="1">
              <a:buFont typeface="Wingdings" panose="05000000000000000000" pitchFamily="2" charset="2"/>
              <a:buChar char="ü"/>
            </a:pPr>
            <a:endParaRPr lang="fa-IR" sz="2400" b="1" dirty="0">
              <a:solidFill>
                <a:schemeClr val="tx1"/>
              </a:solidFill>
            </a:endParaRPr>
          </a:p>
          <a:p>
            <a:pPr marL="342900" indent="-342900" algn="r" rtl="1">
              <a:buFont typeface="Wingdings" panose="05000000000000000000" pitchFamily="2" charset="2"/>
              <a:buChar char="ü"/>
            </a:pPr>
            <a:r>
              <a:rPr lang="fa-IR" sz="2400" b="1" dirty="0">
                <a:solidFill>
                  <a:schemeClr val="tx1"/>
                </a:solidFill>
              </a:rPr>
              <a:t>استان های </a:t>
            </a:r>
            <a:r>
              <a:rPr lang="fa-IR" sz="2400" b="1" dirty="0">
                <a:solidFill>
                  <a:srgbClr val="FF0000"/>
                </a:solidFill>
              </a:rPr>
              <a:t>همجوار استان های </a:t>
            </a:r>
            <a:r>
              <a:rPr lang="fa-IR" sz="2400" b="1" dirty="0">
                <a:solidFill>
                  <a:schemeClr val="tx1"/>
                </a:solidFill>
              </a:rPr>
              <a:t>دارای پشه آئدس ناقل </a:t>
            </a:r>
            <a:endParaRPr lang="fa-IR" sz="2400" dirty="0">
              <a:solidFill>
                <a:schemeClr val="tx1"/>
              </a:solidFill>
            </a:endParaRPr>
          </a:p>
        </p:txBody>
      </p:sp>
    </p:spTree>
    <p:extLst>
      <p:ext uri="{BB962C8B-B14F-4D97-AF65-F5344CB8AC3E}">
        <p14:creationId xmlns:p14="http://schemas.microsoft.com/office/powerpoint/2010/main" val="476536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20000"/>
          </a:bodyPr>
          <a:lstStyle/>
          <a:p>
            <a:pPr marL="0" indent="0" rtl="0">
              <a:lnSpc>
                <a:spcPct val="100000"/>
              </a:lnSpc>
              <a:spcBef>
                <a:spcPts val="0"/>
              </a:spcBef>
              <a:buSzPct val="100000"/>
              <a:buNone/>
            </a:pPr>
            <a:r>
              <a:rPr lang="fa-IR" sz="3200" b="1" dirty="0">
                <a:solidFill>
                  <a:prstClr val="black"/>
                </a:solidFill>
                <a:latin typeface="Calibri" panose="020F0502020204030204" pitchFamily="34" charset="0"/>
              </a:rPr>
              <a:t>بررسی سرواپیدمیولوژیکی در سه سال جهت </a:t>
            </a:r>
            <a:r>
              <a:rPr lang="fa-IR" sz="3200" b="1" dirty="0">
                <a:solidFill>
                  <a:srgbClr val="FF0000"/>
                </a:solidFill>
                <a:latin typeface="Calibri" panose="020F0502020204030204" pitchFamily="34" charset="0"/>
              </a:rPr>
              <a:t>اطمینان</a:t>
            </a:r>
            <a:r>
              <a:rPr lang="fa-IR" sz="3200" b="1" dirty="0">
                <a:solidFill>
                  <a:prstClr val="black"/>
                </a:solidFill>
                <a:latin typeface="Calibri" panose="020F0502020204030204" pitchFamily="34" charset="0"/>
              </a:rPr>
              <a:t> از </a:t>
            </a:r>
            <a:r>
              <a:rPr lang="fa-IR" sz="3200" b="1" dirty="0">
                <a:solidFill>
                  <a:srgbClr val="FF0000"/>
                </a:solidFill>
                <a:latin typeface="Calibri" panose="020F0502020204030204" pitchFamily="34" charset="0"/>
              </a:rPr>
              <a:t>عدم وجود انتقال محلی </a:t>
            </a:r>
            <a:r>
              <a:rPr lang="fa-IR" b="1" dirty="0">
                <a:solidFill>
                  <a:prstClr val="black"/>
                </a:solidFill>
                <a:latin typeface="Calibri" panose="020F0502020204030204" pitchFamily="34" charset="0"/>
              </a:rPr>
              <a:t>در استان های مرزی</a:t>
            </a:r>
          </a:p>
          <a:p>
            <a:pPr marL="0" indent="0" rtl="0">
              <a:lnSpc>
                <a:spcPct val="100000"/>
              </a:lnSpc>
              <a:spcBef>
                <a:spcPts val="0"/>
              </a:spcBef>
              <a:buSzPct val="100000"/>
              <a:buNone/>
            </a:pPr>
            <a:r>
              <a:rPr lang="fa-IR" sz="3200" b="1" dirty="0">
                <a:solidFill>
                  <a:prstClr val="black"/>
                </a:solidFill>
                <a:latin typeface="Calibri" panose="020F0502020204030204" pitchFamily="34" charset="0"/>
              </a:rPr>
              <a:t>آذر غربی،</a:t>
            </a:r>
            <a:r>
              <a:rPr lang="fa-IR" sz="3200" b="1" dirty="0">
                <a:solidFill>
                  <a:srgbClr val="FF0000"/>
                </a:solidFill>
                <a:latin typeface="Calibri" panose="020F0502020204030204" pitchFamily="34" charset="0"/>
              </a:rPr>
              <a:t> </a:t>
            </a:r>
            <a:r>
              <a:rPr lang="fa-IR" sz="3200" b="1" dirty="0">
                <a:solidFill>
                  <a:srgbClr val="000000"/>
                </a:solidFill>
                <a:latin typeface="Calibri" panose="020F0502020204030204" pitchFamily="34" charset="0"/>
              </a:rPr>
              <a:t>آذر شرقی </a:t>
            </a:r>
            <a:r>
              <a:rPr lang="fa-IR" sz="3200" b="1" dirty="0">
                <a:solidFill>
                  <a:prstClr val="black"/>
                </a:solidFill>
                <a:latin typeface="Calibri" panose="020F0502020204030204" pitchFamily="34" charset="0"/>
              </a:rPr>
              <a:t>گیلان، بوشهر، </a:t>
            </a:r>
            <a:r>
              <a:rPr lang="fa-IR" b="1" dirty="0">
                <a:solidFill>
                  <a:srgbClr val="000000"/>
                </a:solidFill>
                <a:latin typeface="Calibri" panose="020F0502020204030204" pitchFamily="34" charset="0"/>
              </a:rPr>
              <a:t>سیستان و بلوچستان، خوزستان، هرمزگان انجام شده است.</a:t>
            </a:r>
          </a:p>
          <a:p>
            <a:pPr marL="0" indent="0" rtl="0">
              <a:lnSpc>
                <a:spcPct val="100000"/>
              </a:lnSpc>
              <a:spcBef>
                <a:spcPts val="0"/>
              </a:spcBef>
              <a:buSzPct val="100000"/>
              <a:buNone/>
            </a:pPr>
            <a:endParaRPr lang="fa-IR" b="1" dirty="0">
              <a:solidFill>
                <a:srgbClr val="000000"/>
              </a:solidFill>
              <a:latin typeface="Calibri" panose="020F0502020204030204" pitchFamily="34" charset="0"/>
            </a:endParaRPr>
          </a:p>
          <a:p>
            <a:pPr marL="0" indent="0">
              <a:lnSpc>
                <a:spcPct val="100000"/>
              </a:lnSpc>
              <a:spcBef>
                <a:spcPts val="0"/>
              </a:spcBef>
              <a:buSzPct val="100000"/>
              <a:buNone/>
            </a:pPr>
            <a:r>
              <a:rPr lang="fa-IR" sz="3200" b="1" dirty="0">
                <a:solidFill>
                  <a:schemeClr val="tx1"/>
                </a:solidFill>
                <a:latin typeface="Calibri" panose="020F0502020204030204" pitchFamily="34" charset="0"/>
              </a:rPr>
              <a:t> از </a:t>
            </a:r>
            <a:r>
              <a:rPr lang="fa-IR" sz="3200" b="1" dirty="0">
                <a:solidFill>
                  <a:prstClr val="black"/>
                </a:solidFill>
                <a:latin typeface="Calibri" panose="020F0502020204030204" pitchFamily="34" charset="0"/>
              </a:rPr>
              <a:t>9500</a:t>
            </a:r>
            <a:r>
              <a:rPr lang="fa-IR" sz="3200" dirty="0">
                <a:solidFill>
                  <a:prstClr val="black"/>
                </a:solidFill>
                <a:latin typeface="Calibri" panose="020F0502020204030204" pitchFamily="34" charset="0"/>
              </a:rPr>
              <a:t> نمونه تهیه شده ، </a:t>
            </a:r>
            <a:r>
              <a:rPr lang="fa-IR" sz="3200" b="1" dirty="0">
                <a:solidFill>
                  <a:srgbClr val="C75555"/>
                </a:solidFill>
                <a:latin typeface="Calibri" panose="020F0502020204030204" pitchFamily="34" charset="0"/>
              </a:rPr>
              <a:t>132 مورد</a:t>
            </a:r>
            <a:r>
              <a:rPr lang="en-US" sz="3200" b="1" dirty="0">
                <a:solidFill>
                  <a:srgbClr val="C75555"/>
                </a:solidFill>
                <a:latin typeface="Calibri" panose="020F0502020204030204" pitchFamily="34" charset="0"/>
              </a:rPr>
              <a:t>IgG</a:t>
            </a:r>
            <a:r>
              <a:rPr lang="fa-IR" sz="3200" b="1" dirty="0">
                <a:solidFill>
                  <a:srgbClr val="C75555"/>
                </a:solidFill>
                <a:latin typeface="Calibri" panose="020F0502020204030204" pitchFamily="34" charset="0"/>
              </a:rPr>
              <a:t> مثبت </a:t>
            </a:r>
            <a:r>
              <a:rPr lang="fa-IR" b="1" dirty="0">
                <a:solidFill>
                  <a:srgbClr val="000000"/>
                </a:solidFill>
                <a:latin typeface="Calibri" panose="020F0502020204030204" pitchFamily="34" charset="0"/>
              </a:rPr>
              <a:t>(نشان دهنده مواجهه با عامل بیماری در سه ماه گذشته، تمامی موارد بررسی شده اند و همگی سابقه سفربه خارج از کشور داشته اند.)</a:t>
            </a:r>
          </a:p>
          <a:p>
            <a:pPr marL="0" indent="0" rtl="0">
              <a:lnSpc>
                <a:spcPct val="100000"/>
              </a:lnSpc>
              <a:spcBef>
                <a:spcPts val="0"/>
              </a:spcBef>
              <a:buSzPct val="100000"/>
              <a:buNone/>
            </a:pPr>
            <a:endParaRPr lang="fa-IR" sz="3200" b="1" dirty="0">
              <a:solidFill>
                <a:srgbClr val="C75555"/>
              </a:solidFill>
              <a:latin typeface="Calibri" panose="020F0502020204030204" pitchFamily="34" charset="0"/>
            </a:endParaRPr>
          </a:p>
          <a:p>
            <a:pPr marL="457200" indent="-457200">
              <a:lnSpc>
                <a:spcPct val="100000"/>
              </a:lnSpc>
              <a:spcBef>
                <a:spcPts val="0"/>
              </a:spcBef>
              <a:buSzPct val="100000"/>
              <a:buFont typeface="Wingdings" panose="05000000000000000000" pitchFamily="2" charset="2"/>
              <a:buChar char="ü"/>
            </a:pPr>
            <a:r>
              <a:rPr lang="fa-IR" sz="3200" b="1" dirty="0">
                <a:solidFill>
                  <a:srgbClr val="000000"/>
                </a:solidFill>
                <a:latin typeface="Calibri" panose="020F0502020204030204" pitchFamily="34" charset="0"/>
              </a:rPr>
              <a:t>سیستان و بلوچستان، خوزستان، هرمزگان مواجهه را با ویروس نشان داده اند.</a:t>
            </a:r>
          </a:p>
          <a:p>
            <a:pPr marL="457200" indent="-457200">
              <a:buSzPct val="100000"/>
              <a:buFont typeface="Wingdings" panose="05000000000000000000" pitchFamily="2" charset="2"/>
              <a:buChar char="ü"/>
            </a:pPr>
            <a:r>
              <a:rPr lang="fa-IR" sz="3200" b="1" dirty="0">
                <a:solidFill>
                  <a:srgbClr val="00B050"/>
                </a:solidFill>
                <a:latin typeface="Calibri" panose="020F0502020204030204" pitchFamily="34" charset="0"/>
              </a:rPr>
              <a:t>سیستان و بلوچستان</a:t>
            </a:r>
            <a:r>
              <a:rPr lang="fa-IR" sz="3200" b="1" dirty="0">
                <a:solidFill>
                  <a:schemeClr val="tx1"/>
                </a:solidFill>
                <a:latin typeface="Calibri" panose="020F0502020204030204" pitchFamily="34" charset="0"/>
              </a:rPr>
              <a:t>، </a:t>
            </a:r>
            <a:r>
              <a:rPr lang="fa-IR" sz="3200" b="1" dirty="0">
                <a:solidFill>
                  <a:srgbClr val="FF0000"/>
                </a:solidFill>
                <a:latin typeface="Calibri" panose="020F0502020204030204" pitchFamily="34" charset="0"/>
              </a:rPr>
              <a:t>بالاترین </a:t>
            </a:r>
            <a:r>
              <a:rPr lang="fa-IR" sz="3200" b="1" dirty="0">
                <a:solidFill>
                  <a:schemeClr val="tx1"/>
                </a:solidFill>
                <a:latin typeface="Calibri" panose="020F0502020204030204" pitchFamily="34" charset="0"/>
              </a:rPr>
              <a:t>موارد مثبت </a:t>
            </a:r>
            <a:r>
              <a:rPr lang="en-US" sz="3200" b="1" dirty="0">
                <a:solidFill>
                  <a:schemeClr val="tx1"/>
                </a:solidFill>
                <a:latin typeface="Calibri" panose="020F0502020204030204" pitchFamily="34" charset="0"/>
              </a:rPr>
              <a:t>IgG</a:t>
            </a:r>
            <a:r>
              <a:rPr lang="fa-IR" sz="3200" b="1" dirty="0">
                <a:solidFill>
                  <a:schemeClr val="tx1"/>
                </a:solidFill>
                <a:latin typeface="Calibri" panose="020F0502020204030204" pitchFamily="34" charset="0"/>
              </a:rPr>
              <a:t> تب دانگ را در کشور بدلیل تبادلات وسیع جمعیتی با پاکستان</a:t>
            </a:r>
            <a:r>
              <a:rPr lang="en-US" sz="3200" b="1" dirty="0">
                <a:solidFill>
                  <a:schemeClr val="tx1"/>
                </a:solidFill>
                <a:latin typeface="Calibri" panose="020F0502020204030204" pitchFamily="34" charset="0"/>
              </a:rPr>
              <a:t> </a:t>
            </a:r>
            <a:r>
              <a:rPr lang="fa-IR" sz="3200" b="1" dirty="0">
                <a:solidFill>
                  <a:schemeClr val="tx1"/>
                </a:solidFill>
                <a:latin typeface="Calibri" panose="020F0502020204030204" pitchFamily="34" charset="0"/>
              </a:rPr>
              <a:t> داشته است. چابهار و راسک بیشترین آلودگی در استان را داشته اند.</a:t>
            </a:r>
          </a:p>
          <a:p>
            <a:pPr marL="457200" indent="-457200">
              <a:buSzPct val="100000"/>
              <a:buFont typeface="Wingdings" panose="05000000000000000000" pitchFamily="2" charset="2"/>
              <a:buChar char="ü"/>
            </a:pPr>
            <a:r>
              <a:rPr lang="fa-IR" sz="3200" b="1" dirty="0">
                <a:solidFill>
                  <a:srgbClr val="FF0000"/>
                </a:solidFill>
                <a:latin typeface="Calibri" panose="020F0502020204030204" pitchFamily="34" charset="0"/>
              </a:rPr>
              <a:t>اولین انتقال محلی تب دانگ در بندر لنگه: 18 خرداد 1403</a:t>
            </a:r>
          </a:p>
          <a:p>
            <a:endParaRPr lang="en-US" dirty="0"/>
          </a:p>
        </p:txBody>
      </p:sp>
      <p:sp>
        <p:nvSpPr>
          <p:cNvPr id="3" name="Title 2"/>
          <p:cNvSpPr>
            <a:spLocks noGrp="1"/>
          </p:cNvSpPr>
          <p:nvPr>
            <p:ph type="title"/>
          </p:nvPr>
        </p:nvSpPr>
        <p:spPr/>
        <p:txBody>
          <a:bodyPr>
            <a:normAutofit/>
          </a:bodyPr>
          <a:lstStyle/>
          <a:p>
            <a:br>
              <a:rPr lang="fa-IR" sz="3600" dirty="0">
                <a:solidFill>
                  <a:prstClr val="white"/>
                </a:solidFill>
              </a:rPr>
            </a:br>
            <a:r>
              <a:rPr lang="fa-IR" sz="3600" dirty="0">
                <a:solidFill>
                  <a:prstClr val="black"/>
                </a:solidFill>
                <a:latin typeface="Calibri" panose="020F0502020204030204" pitchFamily="34" charset="0"/>
              </a:rPr>
              <a:t>بررسی سرواپیدمیولوژیکی </a:t>
            </a:r>
            <a:r>
              <a:rPr lang="fa-IR" sz="3600" dirty="0">
                <a:solidFill>
                  <a:srgbClr val="C00000"/>
                </a:solidFill>
              </a:rPr>
              <a:t>دانگ، چیکونگونیا </a:t>
            </a:r>
            <a:r>
              <a:rPr lang="fa-IR" sz="3600" dirty="0">
                <a:solidFill>
                  <a:prstClr val="white"/>
                </a:solidFill>
              </a:rPr>
              <a:t>و</a:t>
            </a:r>
            <a:r>
              <a:rPr lang="fa-IR" sz="3600" dirty="0">
                <a:solidFill>
                  <a:srgbClr val="C00000"/>
                </a:solidFill>
              </a:rPr>
              <a:t> زیکا </a:t>
            </a:r>
            <a:r>
              <a:rPr lang="fa-IR" sz="3600" dirty="0">
                <a:solidFill>
                  <a:prstClr val="white"/>
                </a:solidFill>
              </a:rPr>
              <a:t>در کشور</a:t>
            </a:r>
            <a:endParaRPr lang="en-US" sz="3600" dirty="0"/>
          </a:p>
        </p:txBody>
      </p:sp>
    </p:spTree>
    <p:extLst>
      <p:ext uri="{BB962C8B-B14F-4D97-AF65-F5344CB8AC3E}">
        <p14:creationId xmlns:p14="http://schemas.microsoft.com/office/powerpoint/2010/main" val="71665597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60000"/>
              <a:lumOff val="40000"/>
            </a:schemeClr>
          </a:solid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vert="horz" lIns="91440" tIns="45720" rIns="91440" bIns="45720" rtlCol="0" anchor="ctr">
            <a:noAutofit/>
          </a:bodyPr>
          <a:lstStyle/>
          <a:p>
            <a:r>
              <a:rPr lang="fa-IR" sz="3200" dirty="0">
                <a:solidFill>
                  <a:srgbClr val="FF0000"/>
                </a:solidFill>
                <a:cs typeface="+mj-cs"/>
              </a:rPr>
              <a:t>وضعیت فراوانی بیماریهای منتقله از پشه آئدس در کشور:</a:t>
            </a:r>
            <a:br>
              <a:rPr lang="fa-IR" sz="2400" dirty="0">
                <a:cs typeface="+mj-cs"/>
              </a:rPr>
            </a:br>
            <a:r>
              <a:rPr lang="fa-IR" sz="2000" dirty="0">
                <a:solidFill>
                  <a:srgbClr val="000000"/>
                </a:solidFill>
                <a:latin typeface="Calibri" panose="020F0502020204030204"/>
                <a:cs typeface="B Zar" panose="00000400000000000000" pitchFamily="2" charset="-78"/>
              </a:rPr>
              <a:t>فعال بودن نظام تشخیص و درمان در سراسر کشور در </a:t>
            </a:r>
            <a:r>
              <a:rPr lang="fa-IR" sz="2000" dirty="0">
                <a:solidFill>
                  <a:srgbClr val="00B050"/>
                </a:solidFill>
                <a:latin typeface="Calibri" panose="020F0502020204030204"/>
                <a:cs typeface="B Zar" panose="00000400000000000000" pitchFamily="2" charset="-78"/>
              </a:rPr>
              <a:t>چارچوب نظام مراقبت سندرمیک بیماریها</a:t>
            </a:r>
            <a:br>
              <a:rPr lang="en-US" sz="2400" dirty="0">
                <a:solidFill>
                  <a:srgbClr val="00B050"/>
                </a:solidFill>
                <a:latin typeface="Calibri" panose="020F0502020204030204"/>
                <a:cs typeface="B Zar" panose="00000400000000000000" pitchFamily="2" charset="-78"/>
              </a:rPr>
            </a:br>
            <a:endParaRPr lang="en-US" sz="2400" dirty="0">
              <a:cs typeface="+mj-cs"/>
            </a:endParaRPr>
          </a:p>
        </p:txBody>
      </p:sp>
      <p:sp>
        <p:nvSpPr>
          <p:cNvPr id="5" name="Title 1"/>
          <p:cNvSpPr txBox="1"/>
          <p:nvPr/>
        </p:nvSpPr>
        <p:spPr>
          <a:xfrm>
            <a:off x="6621134" y="1558493"/>
            <a:ext cx="5476859" cy="1831980"/>
          </a:xfrm>
          <a:prstGeom prst="roundRect">
            <a:avLst/>
          </a:prstGeom>
          <a:solidFill>
            <a:srgbClr val="99FFCC"/>
          </a:solid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algn="ctr" defTabSz="914400" rtl="1" eaLnBrk="1" latinLnBrk="0" hangingPunct="1">
              <a:lnSpc>
                <a:spcPct val="90000"/>
              </a:lnSpc>
              <a:spcBef>
                <a:spcPct val="0"/>
              </a:spcBef>
              <a:buNone/>
              <a:defRPr sz="4400" b="1" kern="1200">
                <a:solidFill>
                  <a:schemeClr val="bg1"/>
                </a:solidFill>
                <a:effectLst/>
                <a:latin typeface="+mj-lt"/>
                <a:ea typeface="+mj-ea"/>
                <a:cs typeface="B Nazanin" panose="00000400000000000000" pitchFamily="2" charset="-78"/>
              </a:defRPr>
            </a:lvl1pPr>
          </a:lstStyle>
          <a:p>
            <a:pPr marL="0" marR="0" lvl="0" indent="0" algn="ctr" defTabSz="914400" rtl="1" eaLnBrk="1" fontAlgn="auto" latinLnBrk="0" hangingPunct="1">
              <a:lnSpc>
                <a:spcPts val="1500"/>
              </a:lnSpc>
              <a:spcBef>
                <a:spcPct val="0"/>
              </a:spcBef>
              <a:spcAft>
                <a:spcPts val="0"/>
              </a:spcAft>
              <a:buClrTx/>
              <a:buSzTx/>
              <a:buFontTx/>
              <a:buNone/>
            </a:pPr>
            <a:r>
              <a:rPr kumimoji="0" lang="fa-IR" sz="2000" b="1" i="0" u="none" strike="noStrike" kern="1200" cap="none" spc="0" normalizeH="0" baseline="0" noProof="0" dirty="0">
                <a:ln>
                  <a:noFill/>
                </a:ln>
                <a:solidFill>
                  <a:srgbClr val="FF0000"/>
                </a:solidFill>
                <a:effectLst/>
                <a:uLnTx/>
                <a:uFillTx/>
                <a:latin typeface="Calibri Light"/>
                <a:ea typeface="+mj-ea"/>
                <a:cs typeface="+mn-cs"/>
              </a:rPr>
              <a:t>تعداد موارد مثبت (دارای سابقه سفر</a:t>
            </a:r>
            <a:r>
              <a:rPr kumimoji="0" lang="fa-IR" sz="2000" b="1" i="0" u="none" strike="noStrike" kern="1200" cap="none" spc="0" normalizeH="0" noProof="0" dirty="0">
                <a:ln>
                  <a:noFill/>
                </a:ln>
                <a:solidFill>
                  <a:srgbClr val="FF0000"/>
                </a:solidFill>
                <a:effectLst/>
                <a:uLnTx/>
                <a:uFillTx/>
                <a:latin typeface="Calibri Light"/>
                <a:ea typeface="+mj-ea"/>
                <a:cs typeface="+mn-cs"/>
              </a:rPr>
              <a:t> به خارج از کشور(</a:t>
            </a:r>
            <a:r>
              <a:rPr kumimoji="0" lang="fa-IR" sz="2000" b="1" i="0" u="none" strike="noStrike" kern="1200" cap="none" spc="0" normalizeH="0" baseline="0" noProof="0" dirty="0">
                <a:ln>
                  <a:noFill/>
                </a:ln>
                <a:solidFill>
                  <a:srgbClr val="FF0000"/>
                </a:solidFill>
                <a:effectLst/>
                <a:uLnTx/>
                <a:uFillTx/>
                <a:latin typeface="Calibri Light"/>
                <a:ea typeface="+mj-ea"/>
                <a:cs typeface="+mn-cs"/>
              </a:rPr>
              <a:t>وارده از خارج کشور)</a:t>
            </a:r>
          </a:p>
          <a:p>
            <a:pPr marL="0" marR="0" lvl="0" indent="0" algn="ctr" defTabSz="914400" rtl="1" eaLnBrk="1" fontAlgn="auto" latinLnBrk="0" hangingPunct="1">
              <a:lnSpc>
                <a:spcPts val="1500"/>
              </a:lnSpc>
              <a:spcBef>
                <a:spcPct val="0"/>
              </a:spcBef>
              <a:spcAft>
                <a:spcPts val="0"/>
              </a:spcAft>
              <a:buClrTx/>
              <a:buSzTx/>
              <a:buFontTx/>
              <a:buNone/>
            </a:pPr>
            <a:endParaRPr kumimoji="0" lang="fa-IR" sz="2000" b="1" i="0" u="none" strike="noStrike" kern="1200" cap="none" spc="0" normalizeH="0" baseline="0" noProof="0" dirty="0">
              <a:ln>
                <a:noFill/>
              </a:ln>
              <a:solidFill>
                <a:schemeClr val="tx1"/>
              </a:solidFill>
              <a:effectLst/>
              <a:uLnTx/>
              <a:uFillTx/>
              <a:latin typeface="Calibri Light"/>
              <a:ea typeface="+mj-ea"/>
              <a:cs typeface="+mn-cs"/>
            </a:endParaRPr>
          </a:p>
          <a:p>
            <a:pPr marL="0" marR="0" lvl="0" indent="0" algn="ctr" defTabSz="914400" rtl="1" eaLnBrk="1" fontAlgn="auto" latinLnBrk="0" hangingPunct="1">
              <a:lnSpc>
                <a:spcPts val="1500"/>
              </a:lnSpc>
              <a:spcBef>
                <a:spcPct val="0"/>
              </a:spcBef>
              <a:spcAft>
                <a:spcPts val="0"/>
              </a:spcAft>
              <a:buClrTx/>
              <a:buSzTx/>
              <a:buFontTx/>
              <a:buNone/>
            </a:pPr>
            <a:r>
              <a:rPr kumimoji="0" lang="fa-IR" sz="2000" b="1" i="0" u="none" strike="noStrike" kern="1200" cap="none" spc="0" normalizeH="0" baseline="0" noProof="0" dirty="0">
                <a:ln>
                  <a:noFill/>
                </a:ln>
                <a:solidFill>
                  <a:schemeClr val="tx1"/>
                </a:solidFill>
                <a:effectLst/>
                <a:uLnTx/>
                <a:uFillTx/>
                <a:latin typeface="Calibri Light"/>
                <a:ea typeface="+mj-ea"/>
                <a:cs typeface="+mn-cs"/>
              </a:rPr>
              <a:t>از سال 1395 تا</a:t>
            </a:r>
            <a:r>
              <a:rPr kumimoji="0" lang="fa-IR" sz="2000" b="1" i="0" u="none" strike="noStrike" kern="1200" cap="none" spc="0" normalizeH="0" noProof="0" dirty="0">
                <a:ln>
                  <a:noFill/>
                </a:ln>
                <a:solidFill>
                  <a:schemeClr val="tx1"/>
                </a:solidFill>
                <a:effectLst/>
                <a:uLnTx/>
                <a:uFillTx/>
                <a:latin typeface="Calibri Light"/>
                <a:ea typeface="+mj-ea"/>
                <a:cs typeface="+mn-cs"/>
              </a:rPr>
              <a:t> 26</a:t>
            </a:r>
            <a:r>
              <a:rPr kumimoji="0" lang="fa-IR" sz="2000" b="1" i="0" u="none" strike="noStrike" kern="1200" cap="none" spc="0" normalizeH="0" baseline="0" noProof="0" dirty="0">
                <a:ln>
                  <a:noFill/>
                </a:ln>
                <a:solidFill>
                  <a:schemeClr val="tx1"/>
                </a:solidFill>
                <a:effectLst/>
                <a:uLnTx/>
                <a:uFillTx/>
                <a:latin typeface="Calibri Light"/>
                <a:ea typeface="+mj-ea"/>
                <a:cs typeface="+mn-cs"/>
              </a:rPr>
              <a:t> اردیبهشت 1403(اردیبهشت</a:t>
            </a:r>
            <a:r>
              <a:rPr kumimoji="0" lang="fa-IR" sz="2000" b="1" i="0" u="none" strike="noStrike" kern="1200" cap="none" spc="0" normalizeH="0" noProof="0" dirty="0">
                <a:ln>
                  <a:noFill/>
                </a:ln>
                <a:solidFill>
                  <a:schemeClr val="tx1"/>
                </a:solidFill>
                <a:effectLst/>
                <a:uLnTx/>
                <a:uFillTx/>
                <a:latin typeface="Calibri Light"/>
                <a:ea typeface="+mj-ea"/>
                <a:cs typeface="+mn-cs"/>
              </a:rPr>
              <a:t> </a:t>
            </a:r>
            <a:r>
              <a:rPr kumimoji="0" lang="fa-IR" sz="2000" b="1" i="0" u="none" strike="noStrike" kern="1200" cap="none" spc="0" normalizeH="0" baseline="0" noProof="0" dirty="0">
                <a:ln>
                  <a:noFill/>
                </a:ln>
                <a:solidFill>
                  <a:schemeClr val="tx1"/>
                </a:solidFill>
                <a:effectLst/>
                <a:uLnTx/>
                <a:uFillTx/>
                <a:latin typeface="Calibri Light"/>
                <a:ea typeface="+mj-ea"/>
                <a:cs typeface="+mn-cs"/>
              </a:rPr>
              <a:t>ماه)</a:t>
            </a:r>
          </a:p>
          <a:p>
            <a:pPr marL="0" marR="0" lvl="0" indent="0" algn="ctr" defTabSz="914400" rtl="1" eaLnBrk="1" fontAlgn="auto" latinLnBrk="0" hangingPunct="1">
              <a:lnSpc>
                <a:spcPts val="1500"/>
              </a:lnSpc>
              <a:spcBef>
                <a:spcPct val="0"/>
              </a:spcBef>
              <a:spcAft>
                <a:spcPts val="0"/>
              </a:spcAft>
              <a:buClrTx/>
              <a:buSzTx/>
              <a:buFontTx/>
              <a:buNone/>
            </a:pPr>
            <a:endParaRPr kumimoji="0" lang="fa-IR" sz="2000" b="1" i="0" u="none" strike="noStrike" kern="1200" cap="none" spc="0" normalizeH="0" baseline="0" noProof="0" dirty="0">
              <a:ln>
                <a:noFill/>
              </a:ln>
              <a:solidFill>
                <a:srgbClr val="FF0000"/>
              </a:solidFill>
              <a:effectLst/>
              <a:uLnTx/>
              <a:uFillTx/>
              <a:latin typeface="Calibri Light"/>
              <a:ea typeface="+mj-ea"/>
              <a:cs typeface="+mn-cs"/>
            </a:endParaRPr>
          </a:p>
          <a:p>
            <a:pPr marL="0" marR="0" lvl="0" indent="0" algn="ctr" defTabSz="914400" rtl="1" eaLnBrk="1" fontAlgn="auto" latinLnBrk="0" hangingPunct="1">
              <a:lnSpc>
                <a:spcPts val="1500"/>
              </a:lnSpc>
              <a:spcBef>
                <a:spcPct val="0"/>
              </a:spcBef>
              <a:spcAft>
                <a:spcPts val="0"/>
              </a:spcAft>
              <a:buClrTx/>
              <a:buSzTx/>
              <a:buFontTx/>
              <a:buNone/>
            </a:pPr>
            <a:r>
              <a:rPr kumimoji="0" lang="fa-IR" sz="2000" b="1" i="0" u="none" strike="noStrike" kern="1200" cap="none" spc="0" normalizeH="0" baseline="0" noProof="0" dirty="0">
                <a:ln>
                  <a:noFill/>
                </a:ln>
                <a:solidFill>
                  <a:srgbClr val="FF0000"/>
                </a:solidFill>
                <a:effectLst/>
                <a:uLnTx/>
                <a:uFillTx/>
                <a:latin typeface="Calibri Light"/>
                <a:ea typeface="+mj-ea"/>
                <a:cs typeface="+mn-cs"/>
              </a:rPr>
              <a:t>بیماری دانگ: </a:t>
            </a:r>
            <a:r>
              <a:rPr kumimoji="0" lang="fa-IR" sz="2000" b="1" i="0" u="none" strike="noStrike" kern="1200" cap="none" spc="0" normalizeH="0" baseline="0" noProof="0" dirty="0">
                <a:ln>
                  <a:noFill/>
                </a:ln>
                <a:solidFill>
                  <a:srgbClr val="000000"/>
                </a:solidFill>
                <a:effectLst/>
                <a:uLnTx/>
                <a:uFillTx/>
                <a:latin typeface="Calibri Light"/>
                <a:ea typeface="+mj-ea"/>
                <a:cs typeface="+mn-cs"/>
              </a:rPr>
              <a:t>75 مورد</a:t>
            </a:r>
            <a:r>
              <a:rPr kumimoji="0" lang="fa-IR" sz="2000" b="1" i="0" u="none" strike="noStrike" kern="1200" cap="none" spc="0" normalizeH="0" baseline="0" noProof="0" dirty="0">
                <a:ln>
                  <a:noFill/>
                </a:ln>
                <a:solidFill>
                  <a:srgbClr val="FF0000"/>
                </a:solidFill>
                <a:effectLst/>
                <a:uLnTx/>
                <a:uFillTx/>
                <a:latin typeface="Calibri Light" panose="020F0302020204030204"/>
                <a:ea typeface="+mj-ea"/>
                <a:cs typeface="+mn-cs"/>
              </a:rPr>
              <a:t>، چیکونگونیا:</a:t>
            </a:r>
            <a:r>
              <a:rPr kumimoji="0" lang="fa-IR" sz="2400" b="1" i="0" u="none" strike="noStrike" kern="1200" cap="none" spc="0" normalizeH="0" baseline="0" noProof="0" dirty="0">
                <a:ln>
                  <a:noFill/>
                </a:ln>
                <a:solidFill>
                  <a:srgbClr val="FF0000"/>
                </a:solidFill>
                <a:effectLst/>
                <a:uLnTx/>
                <a:uFillTx/>
                <a:latin typeface="Calibri Light" panose="020F0302020204030204"/>
                <a:ea typeface="+mj-ea"/>
                <a:cs typeface="+mn-cs"/>
              </a:rPr>
              <a:t> </a:t>
            </a:r>
            <a:r>
              <a:rPr kumimoji="0" lang="fa-IR" sz="2000" b="1" i="0" u="none" strike="noStrike" kern="1200" cap="none" spc="0" normalizeH="0" baseline="0" noProof="0" dirty="0">
                <a:ln>
                  <a:noFill/>
                </a:ln>
                <a:solidFill>
                  <a:srgbClr val="000000"/>
                </a:solidFill>
                <a:effectLst/>
                <a:uLnTx/>
                <a:uFillTx/>
                <a:latin typeface="Calibri Light"/>
                <a:ea typeface="+mj-ea"/>
                <a:cs typeface="+mn-cs"/>
              </a:rPr>
              <a:t>54 مورد</a:t>
            </a:r>
            <a:r>
              <a:rPr kumimoji="0" lang="fa-IR" sz="2000" b="1" i="0" u="none" strike="noStrike" kern="1200" cap="none" spc="0" normalizeH="0" baseline="0" noProof="0" dirty="0">
                <a:ln>
                  <a:noFill/>
                </a:ln>
                <a:solidFill>
                  <a:srgbClr val="FF0000"/>
                </a:solidFill>
                <a:effectLst/>
                <a:uLnTx/>
                <a:uFillTx/>
                <a:latin typeface="Calibri Light" panose="020F0302020204030204"/>
                <a:ea typeface="+mj-ea"/>
                <a:cs typeface="+mn-cs"/>
              </a:rPr>
              <a:t>، زیکا: </a:t>
            </a:r>
            <a:r>
              <a:rPr kumimoji="0" lang="fa-IR" sz="2000" b="1" i="0" u="none" strike="noStrike" kern="1200" cap="none" spc="0" normalizeH="0" baseline="0" noProof="0" dirty="0">
                <a:ln>
                  <a:noFill/>
                </a:ln>
                <a:solidFill>
                  <a:srgbClr val="000000"/>
                </a:solidFill>
                <a:effectLst/>
                <a:uLnTx/>
                <a:uFillTx/>
                <a:latin typeface="Calibri Light"/>
                <a:ea typeface="+mj-ea"/>
                <a:cs typeface="+mn-cs"/>
              </a:rPr>
              <a:t>صفر</a:t>
            </a:r>
            <a:r>
              <a:rPr kumimoji="0" lang="fa-IR" sz="2400" b="1" i="0" u="none" strike="noStrike" kern="1200" cap="none" spc="0" normalizeH="0" baseline="0" noProof="0" dirty="0">
                <a:ln>
                  <a:noFill/>
                </a:ln>
                <a:solidFill>
                  <a:srgbClr val="FF0000"/>
                </a:solidFill>
                <a:effectLst/>
                <a:uLnTx/>
                <a:uFillTx/>
                <a:latin typeface="Calibri Light" panose="020F0302020204030204"/>
                <a:ea typeface="+mj-ea"/>
                <a:cs typeface="+mn-cs"/>
              </a:rPr>
              <a:t> </a:t>
            </a:r>
            <a:endParaRPr kumimoji="0" lang="en-US" sz="2400" b="1" i="0" u="none" strike="noStrike" kern="1200" cap="none" spc="0" normalizeH="0" baseline="0" noProof="0" dirty="0">
              <a:ln>
                <a:noFill/>
              </a:ln>
              <a:solidFill>
                <a:srgbClr val="FF0000"/>
              </a:solidFill>
              <a:effectLst/>
              <a:uLnTx/>
              <a:uFillTx/>
              <a:latin typeface="Calibri Light"/>
              <a:ea typeface="+mj-ea"/>
              <a:cs typeface="+mn-cs"/>
            </a:endParaRPr>
          </a:p>
        </p:txBody>
      </p:sp>
      <p:graphicFrame>
        <p:nvGraphicFramePr>
          <p:cNvPr id="8" name="Content Placeholder 8"/>
          <p:cNvGraphicFramePr>
            <a:graphicFrameLocks noGrp="1"/>
          </p:cNvGraphicFramePr>
          <p:nvPr>
            <p:ph idx="1"/>
            <p:extLst>
              <p:ext uri="{D42A27DB-BD31-4B8C-83A1-F6EECF244321}">
                <p14:modId xmlns:p14="http://schemas.microsoft.com/office/powerpoint/2010/main" val="3581979157"/>
              </p:ext>
            </p:extLst>
          </p:nvPr>
        </p:nvGraphicFramePr>
        <p:xfrm>
          <a:off x="154237" y="1558492"/>
          <a:ext cx="6323682" cy="4434684"/>
        </p:xfrm>
        <a:graphic>
          <a:graphicData uri="http://schemas.openxmlformats.org/drawingml/2006/chart">
            <c:chart xmlns:c="http://schemas.openxmlformats.org/drawingml/2006/chart" xmlns:r="http://schemas.openxmlformats.org/officeDocument/2006/relationships" r:id="rId2"/>
          </a:graphicData>
        </a:graphic>
      </p:graphicFrame>
      <p:sp>
        <p:nvSpPr>
          <p:cNvPr id="9" name="Title 1"/>
          <p:cNvSpPr txBox="1"/>
          <p:nvPr/>
        </p:nvSpPr>
        <p:spPr>
          <a:xfrm>
            <a:off x="6621133" y="3498478"/>
            <a:ext cx="5476859" cy="1350924"/>
          </a:xfrm>
          <a:prstGeom prst="roundRect">
            <a:avLst/>
          </a:prstGeom>
          <a:solidFill>
            <a:schemeClr val="accent1">
              <a:lumMod val="20000"/>
              <a:lumOff val="80000"/>
            </a:schemeClr>
          </a:solid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algn="ctr" defTabSz="914400" rtl="1" eaLnBrk="1" latinLnBrk="0" hangingPunct="1">
              <a:lnSpc>
                <a:spcPct val="90000"/>
              </a:lnSpc>
              <a:spcBef>
                <a:spcPct val="0"/>
              </a:spcBef>
              <a:buNone/>
              <a:defRPr sz="4400" b="1" kern="1200">
                <a:solidFill>
                  <a:schemeClr val="bg1"/>
                </a:solidFill>
                <a:effectLst/>
                <a:latin typeface="+mj-lt"/>
                <a:ea typeface="+mj-ea"/>
                <a:cs typeface="B Nazanin" panose="00000400000000000000" pitchFamily="2" charset="-78"/>
              </a:defRPr>
            </a:lvl1pPr>
          </a:lstStyle>
          <a:p>
            <a:pPr marL="0" marR="0" lvl="0" indent="0" algn="ctr" defTabSz="914400" rtl="1" eaLnBrk="1" fontAlgn="auto" latinLnBrk="0" hangingPunct="1">
              <a:lnSpc>
                <a:spcPct val="90000"/>
              </a:lnSpc>
              <a:spcBef>
                <a:spcPct val="0"/>
              </a:spcBef>
              <a:spcAft>
                <a:spcPts val="0"/>
              </a:spcAft>
              <a:buClrTx/>
              <a:buSzTx/>
              <a:buFontTx/>
              <a:buNone/>
            </a:pPr>
            <a:r>
              <a:rPr kumimoji="0" lang="fa-IR" sz="2400" b="1" i="0" u="none" strike="noStrike" kern="1200" cap="none" spc="0" normalizeH="0" baseline="0" noProof="0" dirty="0">
                <a:ln>
                  <a:noFill/>
                </a:ln>
                <a:solidFill>
                  <a:srgbClr val="000000"/>
                </a:solidFill>
                <a:effectLst/>
                <a:uLnTx/>
                <a:uFillTx/>
                <a:latin typeface="Calibri Light"/>
                <a:cs typeface="+mn-cs"/>
              </a:rPr>
              <a:t>از 26 اردیبهشت تا</a:t>
            </a:r>
            <a:r>
              <a:rPr kumimoji="0" lang="fa-IR" sz="2400" b="1" i="0" u="none" strike="noStrike" kern="1200" cap="none" spc="0" normalizeH="0" noProof="0" dirty="0">
                <a:ln>
                  <a:noFill/>
                </a:ln>
                <a:solidFill>
                  <a:srgbClr val="000000"/>
                </a:solidFill>
                <a:effectLst/>
                <a:uLnTx/>
                <a:uFillTx/>
                <a:latin typeface="Calibri Light"/>
                <a:cs typeface="+mn-cs"/>
              </a:rPr>
              <a:t> </a:t>
            </a:r>
            <a:r>
              <a:rPr lang="fa-IR" sz="2400" dirty="0">
                <a:solidFill>
                  <a:srgbClr val="000000"/>
                </a:solidFill>
                <a:latin typeface="Calibri Light"/>
                <a:cs typeface="+mn-cs"/>
              </a:rPr>
              <a:t>27</a:t>
            </a:r>
            <a:r>
              <a:rPr kumimoji="0" lang="fa-IR" sz="2400" b="1" i="0" u="none" strike="noStrike" kern="1200" cap="none" spc="0" normalizeH="0" noProof="0" dirty="0">
                <a:ln>
                  <a:noFill/>
                </a:ln>
                <a:solidFill>
                  <a:srgbClr val="000000"/>
                </a:solidFill>
                <a:effectLst/>
                <a:uLnTx/>
                <a:uFillTx/>
                <a:latin typeface="Calibri Light"/>
                <a:cs typeface="+mn-cs"/>
              </a:rPr>
              <a:t> تیرماه:</a:t>
            </a:r>
            <a:r>
              <a:rPr kumimoji="0" lang="fa-IR" sz="2400" b="1" i="0" u="none" strike="noStrike" kern="1200" cap="none" spc="0" normalizeH="0" baseline="0" noProof="0" dirty="0">
                <a:ln>
                  <a:noFill/>
                </a:ln>
                <a:solidFill>
                  <a:srgbClr val="000000"/>
                </a:solidFill>
                <a:effectLst/>
                <a:uLnTx/>
                <a:uFillTx/>
                <a:latin typeface="Calibri Light"/>
                <a:cs typeface="+mn-cs"/>
              </a:rPr>
              <a:t> </a:t>
            </a:r>
            <a:r>
              <a:rPr lang="fa-IR" sz="2400" dirty="0">
                <a:solidFill>
                  <a:srgbClr val="FF0000"/>
                </a:solidFill>
                <a:latin typeface="Calibri Light"/>
                <a:cs typeface="+mn-cs"/>
              </a:rPr>
              <a:t>151</a:t>
            </a:r>
            <a:r>
              <a:rPr kumimoji="0" lang="fa-IR" sz="2400" b="1" i="0" u="none" strike="noStrike" kern="1200" cap="none" spc="0" normalizeH="0" baseline="0" noProof="0" dirty="0">
                <a:ln>
                  <a:noFill/>
                </a:ln>
                <a:solidFill>
                  <a:srgbClr val="000000"/>
                </a:solidFill>
                <a:effectLst/>
                <a:uLnTx/>
                <a:uFillTx/>
                <a:latin typeface="Calibri Light"/>
                <a:cs typeface="+mn-cs"/>
              </a:rPr>
              <a:t> مورد تایید شده تب دانگ (</a:t>
            </a:r>
            <a:r>
              <a:rPr kumimoji="0" lang="fa-IR" sz="2400" b="1" i="0" u="none" strike="noStrike" kern="1200" cap="none" spc="0" normalizeH="0" baseline="0" noProof="0" dirty="0">
                <a:ln>
                  <a:noFill/>
                </a:ln>
                <a:solidFill>
                  <a:srgbClr val="FF0000"/>
                </a:solidFill>
                <a:effectLst/>
                <a:uLnTx/>
                <a:uFillTx/>
                <a:latin typeface="Calibri Light"/>
                <a:cs typeface="+mn-cs"/>
              </a:rPr>
              <a:t>130</a:t>
            </a:r>
            <a:r>
              <a:rPr kumimoji="0" lang="fa-IR" sz="2400" b="1" i="0" u="none" strike="noStrike" kern="1200" cap="none" spc="0" normalizeH="0" baseline="0" noProof="0" dirty="0">
                <a:ln>
                  <a:noFill/>
                </a:ln>
                <a:solidFill>
                  <a:srgbClr val="000000"/>
                </a:solidFill>
                <a:effectLst/>
                <a:uLnTx/>
                <a:uFillTx/>
                <a:latin typeface="Calibri Light"/>
                <a:cs typeface="+mn-cs"/>
              </a:rPr>
              <a:t> دارای سابقه سفر به </a:t>
            </a:r>
            <a:r>
              <a:rPr kumimoji="0" lang="fa-IR" sz="2400" b="1" i="0" u="none" strike="noStrike" kern="1200" cap="none" spc="0" normalizeH="0" noProof="0" dirty="0">
                <a:ln>
                  <a:noFill/>
                </a:ln>
                <a:solidFill>
                  <a:srgbClr val="000000"/>
                </a:solidFill>
                <a:effectLst/>
                <a:uLnTx/>
                <a:uFillTx/>
                <a:latin typeface="Calibri Light"/>
                <a:cs typeface="+mn-cs"/>
              </a:rPr>
              <a:t>امارات</a:t>
            </a:r>
            <a:r>
              <a:rPr kumimoji="0" lang="fa-IR" sz="2400" b="1" i="0" u="none" strike="noStrike" kern="1200" cap="none" spc="0" normalizeH="0" baseline="0" noProof="0" dirty="0">
                <a:ln>
                  <a:noFill/>
                </a:ln>
                <a:solidFill>
                  <a:srgbClr val="000000"/>
                </a:solidFill>
                <a:effectLst/>
                <a:uLnTx/>
                <a:uFillTx/>
                <a:latin typeface="Calibri Light"/>
                <a:cs typeface="+mn-cs"/>
              </a:rPr>
              <a:t>، </a:t>
            </a:r>
            <a:r>
              <a:rPr lang="fa-IR" sz="2400" dirty="0">
                <a:solidFill>
                  <a:srgbClr val="000000"/>
                </a:solidFill>
                <a:latin typeface="Calibri Light"/>
                <a:cs typeface="+mn-cs"/>
              </a:rPr>
              <a:t> </a:t>
            </a:r>
            <a:r>
              <a:rPr lang="fa-IR" sz="2400" dirty="0">
                <a:solidFill>
                  <a:srgbClr val="FF0000"/>
                </a:solidFill>
                <a:latin typeface="Calibri Light"/>
                <a:cs typeface="+mn-cs"/>
              </a:rPr>
              <a:t>6 </a:t>
            </a:r>
            <a:r>
              <a:rPr kumimoji="0" lang="fa-IR" sz="2400" b="1" i="0" u="none" strike="noStrike" kern="1200" cap="none" spc="0" normalizeH="0" baseline="0" noProof="0" dirty="0">
                <a:ln>
                  <a:noFill/>
                </a:ln>
                <a:solidFill>
                  <a:srgbClr val="000000"/>
                </a:solidFill>
                <a:effectLst/>
                <a:uLnTx/>
                <a:uFillTx/>
                <a:latin typeface="Calibri Light"/>
                <a:cs typeface="+mn-cs"/>
              </a:rPr>
              <a:t>مورد پاکستان،</a:t>
            </a:r>
            <a:r>
              <a:rPr kumimoji="0" lang="fa-IR" sz="2400" b="1" i="0" u="none" strike="noStrike" kern="1200" cap="none" spc="0" normalizeH="0" noProof="0" dirty="0">
                <a:ln>
                  <a:noFill/>
                </a:ln>
                <a:solidFill>
                  <a:srgbClr val="000000"/>
                </a:solidFill>
                <a:effectLst/>
                <a:uLnTx/>
                <a:uFillTx/>
                <a:latin typeface="Calibri Light"/>
                <a:cs typeface="+mn-cs"/>
              </a:rPr>
              <a:t> </a:t>
            </a:r>
            <a:r>
              <a:rPr kumimoji="0" lang="fa-IR" sz="2400" b="1" i="0" u="none" strike="noStrike" kern="1200" cap="none" spc="0" normalizeH="0" noProof="0" dirty="0">
                <a:ln>
                  <a:noFill/>
                </a:ln>
                <a:solidFill>
                  <a:srgbClr val="FF0000"/>
                </a:solidFill>
                <a:effectLst/>
                <a:uLnTx/>
                <a:uFillTx/>
                <a:latin typeface="Calibri Light"/>
                <a:cs typeface="+mn-cs"/>
              </a:rPr>
              <a:t>1 </a:t>
            </a:r>
            <a:r>
              <a:rPr kumimoji="0" lang="fa-IR" sz="2400" b="1" i="0" u="none" strike="noStrike" kern="1200" cap="none" spc="0" normalizeH="0" noProof="0" dirty="0">
                <a:ln>
                  <a:noFill/>
                </a:ln>
                <a:solidFill>
                  <a:srgbClr val="000000"/>
                </a:solidFill>
                <a:effectLst/>
                <a:uLnTx/>
                <a:uFillTx/>
                <a:latin typeface="Calibri Light"/>
                <a:cs typeface="+mn-cs"/>
              </a:rPr>
              <a:t>مورد بنین</a:t>
            </a:r>
            <a:r>
              <a:rPr kumimoji="0" lang="fa-IR" sz="2400" b="1" i="0" u="none" strike="noStrike" kern="1200" cap="none" spc="0" normalizeH="0" baseline="0" noProof="0" dirty="0">
                <a:ln>
                  <a:noFill/>
                </a:ln>
                <a:solidFill>
                  <a:srgbClr val="000000"/>
                </a:solidFill>
                <a:effectLst/>
                <a:uLnTx/>
                <a:uFillTx/>
                <a:latin typeface="Calibri Light"/>
                <a:cs typeface="+mn-cs"/>
              </a:rPr>
              <a:t> و </a:t>
            </a:r>
            <a:r>
              <a:rPr kumimoji="0" lang="fa-IR" sz="2400" b="1" i="0" u="none" strike="noStrike" kern="1200" cap="none" spc="0" normalizeH="0" baseline="0" noProof="0" dirty="0">
                <a:ln>
                  <a:noFill/>
                </a:ln>
                <a:solidFill>
                  <a:srgbClr val="FF0000"/>
                </a:solidFill>
                <a:effectLst/>
                <a:uLnTx/>
                <a:uFillTx/>
                <a:latin typeface="Calibri Light"/>
                <a:cs typeface="+mn-cs"/>
              </a:rPr>
              <a:t>1</a:t>
            </a:r>
            <a:r>
              <a:rPr kumimoji="0" lang="fa-IR" sz="2400" b="1" i="0" u="none" strike="noStrike" kern="1200" cap="none" spc="0" normalizeH="0" baseline="0" noProof="0" dirty="0">
                <a:ln>
                  <a:noFill/>
                </a:ln>
                <a:solidFill>
                  <a:srgbClr val="000000"/>
                </a:solidFill>
                <a:effectLst/>
                <a:uLnTx/>
                <a:uFillTx/>
                <a:latin typeface="Calibri Light"/>
                <a:cs typeface="+mn-cs"/>
              </a:rPr>
              <a:t> مورد</a:t>
            </a:r>
            <a:r>
              <a:rPr kumimoji="0" lang="fa-IR" sz="2400" b="1" i="0" u="none" strike="noStrike" kern="1200" cap="none" spc="0" normalizeH="0" noProof="0" dirty="0">
                <a:ln>
                  <a:noFill/>
                </a:ln>
                <a:solidFill>
                  <a:srgbClr val="000000"/>
                </a:solidFill>
                <a:effectLst/>
                <a:uLnTx/>
                <a:uFillTx/>
                <a:latin typeface="Calibri Light"/>
                <a:cs typeface="+mn-cs"/>
              </a:rPr>
              <a:t> عمان</a:t>
            </a:r>
            <a:r>
              <a:rPr kumimoji="0" lang="fa-IR" sz="2400" b="1" i="0" u="none" strike="noStrike" kern="1200" cap="none" spc="0" normalizeH="0" baseline="0" noProof="0" dirty="0">
                <a:ln>
                  <a:noFill/>
                </a:ln>
                <a:solidFill>
                  <a:srgbClr val="000000"/>
                </a:solidFill>
                <a:effectLst/>
                <a:uLnTx/>
                <a:uFillTx/>
                <a:latin typeface="Calibri Light"/>
                <a:cs typeface="+mn-cs"/>
              </a:rPr>
              <a:t>)</a:t>
            </a:r>
            <a:endParaRPr kumimoji="0" lang="en-US" sz="2400" b="1" i="0" u="none" strike="noStrike" kern="1200" cap="none" spc="0" normalizeH="0" baseline="0" noProof="0" dirty="0">
              <a:ln>
                <a:noFill/>
              </a:ln>
              <a:solidFill>
                <a:srgbClr val="000000"/>
              </a:solidFill>
              <a:effectLst/>
              <a:uLnTx/>
              <a:uFillTx/>
              <a:latin typeface="Calibri Light"/>
              <a:cs typeface="+mn-cs"/>
            </a:endParaRPr>
          </a:p>
        </p:txBody>
      </p:sp>
      <p:sp>
        <p:nvSpPr>
          <p:cNvPr id="7" name="Title 1"/>
          <p:cNvSpPr txBox="1"/>
          <p:nvPr/>
        </p:nvSpPr>
        <p:spPr>
          <a:xfrm>
            <a:off x="6621133" y="4937697"/>
            <a:ext cx="5476859" cy="1245094"/>
          </a:xfrm>
          <a:prstGeom prst="roundRect">
            <a:avLst/>
          </a:prstGeom>
          <a:solidFill>
            <a:srgbClr val="FFFF00"/>
          </a:solidFill>
        </p:spPr>
        <p:style>
          <a:lnRef idx="2">
            <a:schemeClr val="accent1"/>
          </a:lnRef>
          <a:fillRef idx="1">
            <a:schemeClr val="lt1"/>
          </a:fillRef>
          <a:effectRef idx="0">
            <a:schemeClr val="accent1"/>
          </a:effectRef>
          <a:fontRef idx="minor">
            <a:schemeClr val="dk1"/>
          </a:fontRef>
        </p:style>
        <p:txBody>
          <a:bodyPr vert="horz" lIns="91440" tIns="45720" rIns="91440" bIns="45720" rtlCol="0" anchor="ctr">
            <a:noAutofit/>
          </a:bodyPr>
          <a:lstStyle>
            <a:lvl1pPr algn="ctr" defTabSz="914400" rtl="1" eaLnBrk="1" latinLnBrk="0" hangingPunct="1">
              <a:lnSpc>
                <a:spcPct val="90000"/>
              </a:lnSpc>
              <a:spcBef>
                <a:spcPct val="0"/>
              </a:spcBef>
              <a:buNone/>
              <a:defRPr sz="4400" b="1" kern="1200">
                <a:solidFill>
                  <a:schemeClr val="bg1"/>
                </a:solidFill>
                <a:effectLst/>
                <a:latin typeface="+mj-lt"/>
                <a:ea typeface="+mj-ea"/>
                <a:cs typeface="B Nazanin" panose="00000400000000000000" pitchFamily="2" charset="-78"/>
              </a:defRPr>
            </a:lvl1pPr>
          </a:lstStyle>
          <a:p>
            <a:pPr marL="0" marR="0" lvl="0" indent="0" algn="ctr" defTabSz="914400" rtl="1" eaLnBrk="1" fontAlgn="auto" latinLnBrk="0" hangingPunct="1">
              <a:lnSpc>
                <a:spcPct val="90000"/>
              </a:lnSpc>
              <a:spcBef>
                <a:spcPct val="0"/>
              </a:spcBef>
              <a:spcAft>
                <a:spcPts val="0"/>
              </a:spcAft>
              <a:buClrTx/>
              <a:buSzTx/>
              <a:buFontTx/>
              <a:buNone/>
            </a:pPr>
            <a:r>
              <a:rPr lang="fa-IR" sz="2000" dirty="0">
                <a:solidFill>
                  <a:srgbClr val="FF0000"/>
                </a:solidFill>
                <a:latin typeface="Calibri Light"/>
                <a:cs typeface="+mn-cs"/>
              </a:rPr>
              <a:t>کشف 12 مورد تب دانگ بدون سابقه سفر:</a:t>
            </a:r>
          </a:p>
          <a:p>
            <a:pPr marL="0" marR="0" lvl="0" indent="0" algn="ctr" defTabSz="914400" rtl="1" eaLnBrk="1" fontAlgn="auto" latinLnBrk="0" hangingPunct="1">
              <a:lnSpc>
                <a:spcPct val="90000"/>
              </a:lnSpc>
              <a:spcBef>
                <a:spcPct val="0"/>
              </a:spcBef>
              <a:spcAft>
                <a:spcPts val="0"/>
              </a:spcAft>
              <a:buClrTx/>
              <a:buSzTx/>
              <a:buFontTx/>
              <a:buNone/>
            </a:pPr>
            <a:r>
              <a:rPr lang="fa-IR" sz="2000" dirty="0">
                <a:solidFill>
                  <a:srgbClr val="FF0000"/>
                </a:solidFill>
                <a:latin typeface="Calibri Light"/>
                <a:cs typeface="+mn-cs"/>
              </a:rPr>
              <a:t>11 مورد در بندرلنگه استان هرمزگان و 1 مورد در شهرستان چابهار استان سیستان و بلوچستان</a:t>
            </a:r>
          </a:p>
          <a:p>
            <a:pPr marL="0" marR="0" lvl="0" indent="0" algn="ctr" defTabSz="914400" rtl="1" eaLnBrk="1" fontAlgn="auto" latinLnBrk="0" hangingPunct="1">
              <a:lnSpc>
                <a:spcPct val="90000"/>
              </a:lnSpc>
              <a:spcBef>
                <a:spcPct val="0"/>
              </a:spcBef>
              <a:spcAft>
                <a:spcPts val="0"/>
              </a:spcAft>
              <a:buClrTx/>
              <a:buSzTx/>
              <a:buFontTx/>
              <a:buNone/>
            </a:pPr>
            <a:r>
              <a:rPr kumimoji="0" lang="fa-IR" sz="2000" b="1" i="0" u="none" strike="noStrike" kern="1200" cap="none" spc="0" normalizeH="0" baseline="0" noProof="0" dirty="0">
                <a:ln>
                  <a:noFill/>
                </a:ln>
                <a:solidFill>
                  <a:srgbClr val="FF0000"/>
                </a:solidFill>
                <a:effectLst/>
                <a:uLnTx/>
                <a:uFillTx/>
                <a:latin typeface="Calibri Light"/>
                <a:cs typeface="+mn-cs"/>
              </a:rPr>
              <a:t>تایید انتقال محلی</a:t>
            </a:r>
            <a:r>
              <a:rPr kumimoji="0" lang="fa-IR" sz="2000" b="1" i="0" u="none" strike="noStrike" kern="1200" cap="none" spc="0" normalizeH="0" noProof="0" dirty="0">
                <a:ln>
                  <a:noFill/>
                </a:ln>
                <a:solidFill>
                  <a:srgbClr val="FF0000"/>
                </a:solidFill>
                <a:effectLst/>
                <a:uLnTx/>
                <a:uFillTx/>
                <a:latin typeface="Calibri Light"/>
                <a:cs typeface="+mn-cs"/>
              </a:rPr>
              <a:t> بیماری در کشور</a:t>
            </a:r>
            <a:endParaRPr kumimoji="0" lang="en-US" sz="2000" b="1" i="0" u="none" strike="noStrike" kern="1200" cap="none" spc="0" normalizeH="0" baseline="0" noProof="0" dirty="0">
              <a:ln>
                <a:noFill/>
              </a:ln>
              <a:solidFill>
                <a:srgbClr val="FF0000"/>
              </a:solidFill>
              <a:effectLst/>
              <a:uLnTx/>
              <a:uFillTx/>
              <a:latin typeface="Calibri Light"/>
              <a:cs typeface="+mn-cs"/>
            </a:endParaRPr>
          </a:p>
        </p:txBody>
      </p:sp>
    </p:spTree>
    <p:extLst>
      <p:ext uri="{BB962C8B-B14F-4D97-AF65-F5344CB8AC3E}">
        <p14:creationId xmlns:p14="http://schemas.microsoft.com/office/powerpoint/2010/main" val="191851507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65" name="Title 2"/>
          <p:cNvSpPr>
            <a:spLocks noGrp="1" noEditPoints="1"/>
          </p:cNvSpPr>
          <p:nvPr>
            <p:ph type="title"/>
          </p:nvPr>
        </p:nvSpPr>
        <p:spPr/>
        <p:txBody>
          <a:bodyPr>
            <a:normAutofit fontScale="90000"/>
          </a:bodyPr>
          <a:lstStyle/>
          <a:p>
            <a:pPr algn="r" rtl="1"/>
            <a:r>
              <a:rPr lang="fa-IR" sz="3600" dirty="0"/>
              <a:t>پیش بینی مهیا بودن شرایط جهت حضور پشه </a:t>
            </a:r>
            <a:br>
              <a:rPr lang="fa-IR" sz="3600" dirty="0"/>
            </a:br>
            <a:r>
              <a:rPr lang="fa-IR" sz="3600" dirty="0"/>
              <a:t>آئدس اجیپتی و آلبوپیکتوس با توجه به اطلاعات زیست اقلیمی </a:t>
            </a:r>
            <a:endParaRPr lang="en-US" sz="3600" dirty="0"/>
          </a:p>
        </p:txBody>
      </p:sp>
      <p:pic>
        <p:nvPicPr>
          <p:cNvPr id="2" name="Picture 1"/>
          <p:cNvPicPr>
            <a:picLocks noChangeAspect="1"/>
          </p:cNvPicPr>
          <p:nvPr/>
        </p:nvPicPr>
        <p:blipFill>
          <a:blip r:embed="rId2"/>
          <a:stretch>
            <a:fillRect/>
          </a:stretch>
        </p:blipFill>
        <p:spPr>
          <a:xfrm>
            <a:off x="2322344" y="1707051"/>
            <a:ext cx="7193580" cy="4316148"/>
          </a:xfrm>
          <a:prstGeom prst="rect">
            <a:avLst/>
          </a:prstGeom>
        </p:spPr>
      </p:pic>
    </p:spTree>
    <p:extLst>
      <p:ext uri="{BB962C8B-B14F-4D97-AF65-F5344CB8AC3E}">
        <p14:creationId xmlns:p14="http://schemas.microsoft.com/office/powerpoint/2010/main" val="394571965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269563" y="1312040"/>
            <a:ext cx="11587595" cy="4996294"/>
          </a:xfrm>
        </p:spPr>
        <p:txBody>
          <a:bodyPr>
            <a:noAutofit/>
          </a:bodyPr>
          <a:lstStyle/>
          <a:p>
            <a:endParaRPr lang="fa-IR" sz="1600" b="1" dirty="0"/>
          </a:p>
          <a:p>
            <a:pPr marL="0" indent="0">
              <a:buNone/>
            </a:pPr>
            <a:endParaRPr lang="fa-IR" sz="1600" b="1" dirty="0">
              <a:solidFill>
                <a:srgbClr val="FF0000"/>
              </a:solidFill>
              <a:cs typeface="B Titr" panose="00000700000000000000" pitchFamily="2" charset="-78"/>
            </a:endParaRPr>
          </a:p>
          <a:p>
            <a:pPr marL="0" lvl="0" indent="0">
              <a:spcBef>
                <a:spcPct val="0"/>
              </a:spcBef>
              <a:buClrTx/>
              <a:buNone/>
            </a:pPr>
            <a:r>
              <a:rPr lang="fa-IR" sz="1600" b="1" dirty="0">
                <a:solidFill>
                  <a:srgbClr val="FF0000"/>
                </a:solidFill>
                <a:cs typeface="B Titr" panose="00000700000000000000" pitchFamily="2" charset="-78"/>
              </a:rPr>
              <a:t>* تعداد * </a:t>
            </a:r>
            <a:r>
              <a:rPr lang="fa-IR" sz="2000" b="1" dirty="0"/>
              <a:t>بیماران بالغ بر </a:t>
            </a:r>
            <a:r>
              <a:rPr lang="fa-IR" sz="2000" b="1" dirty="0">
                <a:solidFill>
                  <a:srgbClr val="FF0000"/>
                </a:solidFill>
              </a:rPr>
              <a:t>150</a:t>
            </a:r>
            <a:r>
              <a:rPr lang="fa-IR" sz="2000" b="1" dirty="0"/>
              <a:t> نفر است. (</a:t>
            </a:r>
            <a:r>
              <a:rPr lang="fa-IR" sz="2000" b="1" dirty="0">
                <a:solidFill>
                  <a:srgbClr val="FF0000"/>
                </a:solidFill>
                <a:latin typeface="Calibri Light"/>
              </a:rPr>
              <a:t>اکثرا</a:t>
            </a:r>
            <a:r>
              <a:rPr lang="fa-IR" sz="2000" b="1" dirty="0">
                <a:solidFill>
                  <a:srgbClr val="000000"/>
                </a:solidFill>
                <a:latin typeface="Calibri Light"/>
              </a:rPr>
              <a:t> وارده از امارات، </a:t>
            </a:r>
            <a:r>
              <a:rPr lang="fa-IR" sz="2000" b="1" dirty="0">
                <a:solidFill>
                  <a:srgbClr val="FF0000"/>
                </a:solidFill>
                <a:latin typeface="Calibri Light"/>
              </a:rPr>
              <a:t>6 </a:t>
            </a:r>
            <a:r>
              <a:rPr lang="fa-IR" sz="2000" b="1" dirty="0">
                <a:solidFill>
                  <a:srgbClr val="000000"/>
                </a:solidFill>
                <a:latin typeface="Calibri Light"/>
              </a:rPr>
              <a:t>مورد پاکستان، </a:t>
            </a:r>
            <a:r>
              <a:rPr lang="fa-IR" sz="2000" b="1" dirty="0">
                <a:solidFill>
                  <a:srgbClr val="FF0000"/>
                </a:solidFill>
                <a:latin typeface="Calibri Light"/>
              </a:rPr>
              <a:t>1 </a:t>
            </a:r>
            <a:r>
              <a:rPr lang="fa-IR" sz="2000" b="1" dirty="0">
                <a:solidFill>
                  <a:srgbClr val="000000"/>
                </a:solidFill>
                <a:latin typeface="Calibri Light"/>
              </a:rPr>
              <a:t>مورد بنین و </a:t>
            </a:r>
            <a:r>
              <a:rPr lang="fa-IR" sz="2000" b="1" dirty="0">
                <a:solidFill>
                  <a:srgbClr val="FF0000"/>
                </a:solidFill>
                <a:latin typeface="Calibri Light"/>
              </a:rPr>
              <a:t>1</a:t>
            </a:r>
            <a:r>
              <a:rPr lang="fa-IR" sz="2000" b="1" dirty="0">
                <a:solidFill>
                  <a:srgbClr val="000000"/>
                </a:solidFill>
                <a:latin typeface="Calibri Light"/>
              </a:rPr>
              <a:t> مورد عمان</a:t>
            </a:r>
            <a:r>
              <a:rPr lang="fa-IR" sz="2000" b="1" dirty="0"/>
              <a:t>)، </a:t>
            </a:r>
            <a:r>
              <a:rPr lang="fa-IR" sz="2000" b="1" dirty="0">
                <a:solidFill>
                  <a:srgbClr val="FF0000"/>
                </a:solidFill>
                <a:latin typeface="Calibri Light"/>
              </a:rPr>
              <a:t>11 مورد در بندرلنگه استان هرمزگان و 1 مورد در شهرستان چابهار استان سیستان و بلوچستان</a:t>
            </a:r>
          </a:p>
          <a:p>
            <a:pPr marL="0" indent="0">
              <a:buNone/>
            </a:pPr>
            <a:r>
              <a:rPr lang="fa-IR" sz="1600" b="1" dirty="0">
                <a:solidFill>
                  <a:srgbClr val="FF0000"/>
                </a:solidFill>
                <a:cs typeface="B Titr" panose="00000700000000000000" pitchFamily="2" charset="-78"/>
              </a:rPr>
              <a:t>* استان گزارش دهنده بیماران دارای سابقه سفر به خارج از کشور* </a:t>
            </a:r>
            <a:r>
              <a:rPr lang="fa-IR" sz="1800" b="1" dirty="0"/>
              <a:t>70 درصد در استان فارس، 20 درصد هرمزگان، 10 درصد: در قم، مشهد، اهواز، بوشهر، گیلان، تهران، سیستان و بلوچستان، اصفهان، خراسان رضوی و قزوین</a:t>
            </a:r>
          </a:p>
          <a:p>
            <a:pPr marL="0" indent="0">
              <a:lnSpc>
                <a:spcPct val="100000"/>
              </a:lnSpc>
              <a:buNone/>
            </a:pPr>
            <a:r>
              <a:rPr lang="fa-IR" sz="1600" b="1" dirty="0">
                <a:solidFill>
                  <a:srgbClr val="FF0000"/>
                </a:solidFill>
                <a:cs typeface="B Titr" panose="00000700000000000000" pitchFamily="2" charset="-78"/>
              </a:rPr>
              <a:t>* </a:t>
            </a:r>
            <a:r>
              <a:rPr lang="fa-IR" sz="1400" b="1" dirty="0">
                <a:solidFill>
                  <a:srgbClr val="FF0000"/>
                </a:solidFill>
                <a:cs typeface="B Titr" panose="00000700000000000000" pitchFamily="2" charset="-78"/>
              </a:rPr>
              <a:t>علایم و نشانگان </a:t>
            </a:r>
            <a:r>
              <a:rPr lang="fa-IR" sz="1600" b="1" dirty="0">
                <a:solidFill>
                  <a:srgbClr val="FF0000"/>
                </a:solidFill>
                <a:cs typeface="B Titr" panose="00000700000000000000" pitchFamily="2" charset="-78"/>
              </a:rPr>
              <a:t>* </a:t>
            </a:r>
            <a:r>
              <a:rPr lang="fa-IR" sz="1800" b="1" dirty="0"/>
              <a:t>بیماران قبل از ورود به کشور دارای علایم بیماری از جمله </a:t>
            </a:r>
            <a:r>
              <a:rPr lang="fa-IR" sz="2000" b="1" dirty="0"/>
              <a:t>تب،لرز،سردرد، درد پشت چشم، درد شدید در استخوان ها و عضلات، خونریزی از لثه، بثورات و افت شدید پلاکت داشته اند.برخی از بیماران با تاییدیه آزمایش مثبت از بیمارستان ایرانی دوبی وارد کشور شده اند.</a:t>
            </a:r>
          </a:p>
          <a:p>
            <a:pPr marL="0" indent="0">
              <a:buNone/>
            </a:pPr>
            <a:r>
              <a:rPr lang="fa-IR" sz="1600" b="1" dirty="0">
                <a:solidFill>
                  <a:srgbClr val="FF0000"/>
                </a:solidFill>
                <a:cs typeface="B Titr" panose="00000700000000000000" pitchFamily="2" charset="-78"/>
              </a:rPr>
              <a:t>* شغل بیماران*  </a:t>
            </a:r>
            <a:r>
              <a:rPr lang="fa-IR" sz="1800" b="1" dirty="0"/>
              <a:t>اکثرا تعویض لاستیک و تزئینات صافکارخودرو، راننده، توریست، بازاریاب، ملوان و صیاد،</a:t>
            </a:r>
          </a:p>
          <a:p>
            <a:pPr marL="0" indent="0">
              <a:buNone/>
            </a:pPr>
            <a:r>
              <a:rPr lang="fa-IR" sz="1600" b="1" dirty="0">
                <a:solidFill>
                  <a:srgbClr val="FF0000"/>
                </a:solidFill>
                <a:cs typeface="B Titr" panose="00000700000000000000" pitchFamily="2" charset="-78"/>
              </a:rPr>
              <a:t>* مدت اقامت بیماران در امارات*  </a:t>
            </a:r>
            <a:r>
              <a:rPr lang="fa-IR" sz="1800" b="1" dirty="0"/>
              <a:t>اکثر بیماران مدت ۲ الی ۶ ماه در کشور امارات و در شهرهای شارجه و دوبی اقامت داشته اند.</a:t>
            </a:r>
          </a:p>
          <a:p>
            <a:pPr marL="0" indent="0">
              <a:buNone/>
            </a:pPr>
            <a:r>
              <a:rPr lang="fa-IR" sz="1600" b="1" dirty="0">
                <a:solidFill>
                  <a:srgbClr val="FF0000"/>
                </a:solidFill>
                <a:cs typeface="B Titr" panose="00000700000000000000" pitchFamily="2" charset="-78"/>
              </a:rPr>
              <a:t>* نتیجه درمان</a:t>
            </a:r>
            <a:r>
              <a:rPr lang="fa-IR" sz="2000" b="1" dirty="0">
                <a:solidFill>
                  <a:srgbClr val="FF0000"/>
                </a:solidFill>
              </a:rPr>
              <a:t>* </a:t>
            </a:r>
            <a:r>
              <a:rPr lang="fa-IR" sz="1800" b="1" dirty="0"/>
              <a:t>بیشتر آنها ترخیص شده اند و باقی آنها وضعیت پایدار دارند.</a:t>
            </a:r>
          </a:p>
          <a:p>
            <a:r>
              <a:rPr lang="fa-IR" sz="1800" b="1" dirty="0"/>
              <a:t>یک بیمار </a:t>
            </a:r>
            <a:r>
              <a:rPr lang="fa-IR" sz="1800" b="1" dirty="0">
                <a:solidFill>
                  <a:srgbClr val="FF0000"/>
                </a:solidFill>
              </a:rPr>
              <a:t>فوت شده </a:t>
            </a:r>
            <a:r>
              <a:rPr lang="fa-IR" sz="1800" b="1" dirty="0"/>
              <a:t>به مدت بیست روز در دوبی اقامت داشت (طبق کمیته مرگ و میر بیمارستان، بیمار مبتلا به </a:t>
            </a:r>
            <a:r>
              <a:rPr lang="en-US" sz="1800" b="1" dirty="0"/>
              <a:t> COPD</a:t>
            </a:r>
            <a:r>
              <a:rPr lang="fa-IR" sz="1800" b="1" dirty="0"/>
              <a:t>بوده و </a:t>
            </a:r>
            <a:r>
              <a:rPr lang="en-US" sz="1800" b="1" dirty="0"/>
              <a:t>Opium addict</a:t>
            </a:r>
            <a:r>
              <a:rPr lang="fa-IR" sz="1800" b="1" dirty="0"/>
              <a:t>  بوده، تب دانگ </a:t>
            </a:r>
            <a:r>
              <a:rPr lang="en-US" sz="1800" b="1" dirty="0"/>
              <a:t>CO-  morbidity </a:t>
            </a:r>
            <a:r>
              <a:rPr lang="fa-IR" sz="1800" b="1" dirty="0"/>
              <a:t> است)</a:t>
            </a:r>
            <a:endParaRPr lang="fa-IR" sz="1600" b="1" dirty="0"/>
          </a:p>
          <a:p>
            <a:endParaRPr lang="en-US" sz="1600" b="1" dirty="0"/>
          </a:p>
        </p:txBody>
      </p:sp>
      <p:sp>
        <p:nvSpPr>
          <p:cNvPr id="3" name="Title 2"/>
          <p:cNvSpPr>
            <a:spLocks noGrp="1"/>
          </p:cNvSpPr>
          <p:nvPr>
            <p:ph type="title"/>
          </p:nvPr>
        </p:nvSpPr>
        <p:spPr>
          <a:xfrm>
            <a:off x="365816" y="76798"/>
            <a:ext cx="9922806" cy="1325563"/>
          </a:xfrm>
        </p:spPr>
        <p:txBody>
          <a:bodyPr>
            <a:noAutofit/>
          </a:bodyPr>
          <a:lstStyle/>
          <a:p>
            <a:br>
              <a:rPr lang="fa-IR" sz="3200" dirty="0"/>
            </a:br>
            <a:r>
              <a:rPr lang="fa-IR" sz="3200" dirty="0"/>
              <a:t>بررسی اپیدمیولوژیک بیماران وارده از خارج کشور </a:t>
            </a:r>
            <a:br>
              <a:rPr lang="fa-IR" sz="3200" dirty="0"/>
            </a:br>
            <a:r>
              <a:rPr lang="fa-IR" sz="3200" dirty="0"/>
              <a:t>پس از اپیدمی امارات-26 اردیبهشت تا در تاریخ 12 تیر</a:t>
            </a:r>
            <a:br>
              <a:rPr lang="fa-IR" sz="3200" dirty="0"/>
            </a:br>
            <a:endParaRPr lang="en-US" sz="3200" dirty="0"/>
          </a:p>
        </p:txBody>
      </p:sp>
    </p:spTree>
    <p:extLst>
      <p:ext uri="{BB962C8B-B14F-4D97-AF65-F5344CB8AC3E}">
        <p14:creationId xmlns:p14="http://schemas.microsoft.com/office/powerpoint/2010/main" val="301275726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764" y="184009"/>
            <a:ext cx="9763226" cy="1230905"/>
          </a:xfrm>
          <a:solidFill>
            <a:srgbClr val="FF3300"/>
          </a:solidFill>
        </p:spPr>
        <p:style>
          <a:lnRef idx="0">
            <a:schemeClr val="accent2"/>
          </a:lnRef>
          <a:fillRef idx="3">
            <a:schemeClr val="accent2"/>
          </a:fillRef>
          <a:effectRef idx="3">
            <a:schemeClr val="accent2"/>
          </a:effectRef>
          <a:fontRef idx="minor">
            <a:schemeClr val="lt1"/>
          </a:fontRef>
        </p:style>
        <p:txBody>
          <a:bodyPr>
            <a:noAutofit/>
          </a:bodyPr>
          <a:lstStyle/>
          <a:p>
            <a:r>
              <a:rPr lang="fa-IR" sz="3200" dirty="0"/>
              <a:t>سناریوی مورد مثبت تب دانگ در گراش “وارده از امارات”۱۴۰۳</a:t>
            </a:r>
          </a:p>
        </p:txBody>
      </p:sp>
      <p:sp>
        <p:nvSpPr>
          <p:cNvPr id="3" name="Content Placeholder 2"/>
          <p:cNvSpPr>
            <a:spLocks noGrp="1"/>
          </p:cNvSpPr>
          <p:nvPr>
            <p:ph idx="1"/>
          </p:nvPr>
        </p:nvSpPr>
        <p:spPr/>
        <p:txBody>
          <a:bodyPr>
            <a:normAutofit fontScale="70000" lnSpcReduction="20000"/>
          </a:bodyPr>
          <a:lstStyle/>
          <a:p>
            <a:r>
              <a:rPr lang="fa-IR" dirty="0"/>
              <a:t>آقای</a:t>
            </a:r>
            <a:r>
              <a:rPr lang="en-US" dirty="0"/>
              <a:t> </a:t>
            </a:r>
            <a:r>
              <a:rPr lang="fa-IR" dirty="0"/>
              <a:t>۴۷ ساله اهل شهر بنارویه شهرستان جویم </a:t>
            </a:r>
            <a:endParaRPr lang="en-US" dirty="0"/>
          </a:p>
          <a:p>
            <a:r>
              <a:rPr lang="fa-IR" dirty="0"/>
              <a:t>تحت پوشش دانشکده علوم پزشکی لارستان </a:t>
            </a:r>
            <a:endParaRPr lang="en-US" dirty="0"/>
          </a:p>
          <a:p>
            <a:r>
              <a:rPr lang="fa-IR" dirty="0"/>
              <a:t>. شغل وی لاستیک فروشی در دوبی(امارات) می باشد</a:t>
            </a:r>
            <a:endParaRPr lang="en-US" dirty="0"/>
          </a:p>
          <a:p>
            <a:r>
              <a:rPr lang="fa-IR" dirty="0"/>
              <a:t>.ایشان </a:t>
            </a:r>
            <a:r>
              <a:rPr lang="fa-IR" b="1" dirty="0"/>
              <a:t>به مدت ۳ ماه در دوبی </a:t>
            </a:r>
            <a:r>
              <a:rPr lang="fa-IR" dirty="0"/>
              <a:t>مشغول به کار بوده</a:t>
            </a:r>
            <a:endParaRPr lang="en-US" dirty="0"/>
          </a:p>
          <a:p>
            <a:r>
              <a:rPr lang="fa-IR" dirty="0"/>
              <a:t>هیچ مسافرتی در طول این ۳ ماه دیگری نداشته است</a:t>
            </a:r>
            <a:endParaRPr lang="en-US" dirty="0"/>
          </a:p>
          <a:p>
            <a:pPr>
              <a:lnSpc>
                <a:spcPct val="170000"/>
              </a:lnSpc>
            </a:pPr>
            <a:r>
              <a:rPr lang="fa-IR" dirty="0"/>
              <a:t>در تاریخ ۱۴۰۳/۰۲/۲۵ به علت تب و بدن درد و سردرد و ضعف و بی حالی به </a:t>
            </a:r>
            <a:r>
              <a:rPr lang="fa-IR" b="1" dirty="0"/>
              <a:t>بیمارستان ایرانیان دوبی </a:t>
            </a:r>
            <a:r>
              <a:rPr lang="fa-IR" dirty="0"/>
              <a:t>مراجعه کرده که در آنجا آزمایشات تکمیلی برایشان انجام شده و همچنین درخواست آزمایش از نظر تب دانگ داده می شود که نتیجه آن مثبت می شود. </a:t>
            </a:r>
            <a:endParaRPr lang="en-US" dirty="0"/>
          </a:p>
          <a:p>
            <a:r>
              <a:rPr lang="fa-IR" dirty="0"/>
              <a:t>بعلت هزینه های بالای درمانی در دوبی بیمار برای ادامه مراحل درمان با پرواز در تاریخ ۱۴۰۳/۰۲/۲۹ به لار می آید </a:t>
            </a:r>
          </a:p>
          <a:p>
            <a:r>
              <a:rPr lang="fa-IR" dirty="0"/>
              <a:t>در تاریخ ۱۴۰۳/۰۳/۳۰ </a:t>
            </a:r>
            <a:r>
              <a:rPr lang="fa-IR" b="1" dirty="0"/>
              <a:t>با ضعف و بی حالی و افت پلاکت </a:t>
            </a:r>
            <a:r>
              <a:rPr lang="fa-IR" dirty="0"/>
              <a:t>به </a:t>
            </a:r>
            <a:r>
              <a:rPr lang="fa-IR" b="1" dirty="0"/>
              <a:t>بیمارستان امیرالمؤمنین (ع) گراش </a:t>
            </a:r>
            <a:r>
              <a:rPr lang="fa-IR" dirty="0"/>
              <a:t>مراجعه و در بخش بستری می شود.</a:t>
            </a:r>
          </a:p>
          <a:p>
            <a:r>
              <a:rPr lang="fa-IR" dirty="0"/>
              <a:t>پس از درمان های علامتی و حمایتی در بیمارستان مرخص شده است.</a:t>
            </a:r>
          </a:p>
          <a:p>
            <a:r>
              <a:rPr lang="fa-IR" dirty="0"/>
              <a:t>برای بررسی و پیگیری تکمیلی مجدد به بیمارستان مراجعه کرده اند و الان شرایط بیمار پایدار است.</a:t>
            </a:r>
          </a:p>
          <a:p>
            <a:endParaRPr lang="en-US" dirty="0"/>
          </a:p>
        </p:txBody>
      </p:sp>
    </p:spTree>
    <p:extLst>
      <p:ext uri="{BB962C8B-B14F-4D97-AF65-F5344CB8AC3E}">
        <p14:creationId xmlns:p14="http://schemas.microsoft.com/office/powerpoint/2010/main" val="2567850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92500" lnSpcReduction="10000"/>
          </a:bodyPr>
          <a:lstStyle/>
          <a:p>
            <a:r>
              <a:rPr lang="fa-IR" dirty="0"/>
              <a:t>آقای ۴۷ ساله اهل ارد از توابع شهرستان گراش می باشد.</a:t>
            </a:r>
          </a:p>
          <a:p>
            <a:r>
              <a:rPr lang="fa-IR" dirty="0"/>
              <a:t> شغل نجاری و قاب سازی در دوبی(امارات) می باشد.</a:t>
            </a:r>
          </a:p>
          <a:p>
            <a:r>
              <a:rPr lang="fa-IR" dirty="0"/>
              <a:t>به مدت ۶ ماه در دوبی مشغول به کار بوده و هیچ مسافرتی در طول این مدت ۶ ماه نداشته است</a:t>
            </a:r>
          </a:p>
          <a:p>
            <a:r>
              <a:rPr lang="fa-IR" dirty="0"/>
              <a:t>در تاریخ ۱۴۰۳/۰۲/۲۹ با پرواز به لار می آید.</a:t>
            </a:r>
          </a:p>
          <a:p>
            <a:r>
              <a:rPr lang="fa-IR" dirty="0"/>
              <a:t>به گفته بیمار از تاریخ ۱۴۰۳/۰۲/۲۵ در دوبی دچار علائم تب ، سردرد ، تهوع و استفراغ و در حال حاضر دچار </a:t>
            </a:r>
            <a:r>
              <a:rPr lang="fa-IR" b="1" dirty="0"/>
              <a:t>بثورات پوستی و خونریزی خفیف از لثه </a:t>
            </a:r>
            <a:r>
              <a:rPr lang="fa-IR" dirty="0"/>
              <a:t>شده که در همان تاریخ ورود به کشور و شهرستان با توجه به حال نامساعد به بیمارستان امیرالمؤمنین (ع) گراش مراجعه </a:t>
            </a:r>
          </a:p>
          <a:p>
            <a:r>
              <a:rPr lang="fa-IR" dirty="0"/>
              <a:t> طبق نظر متخصص در بخش بستری و با توجه شرح حال و بررسی های مارکرهای آزمایشگاهی شک به تب دانگ تقویت می شود که در تاریخ ۱۴۰۳/۰۲/۳۰ از بیمار کیت تشخیص سریع تب دانگ تهیه که نتیجه آن مثبت می شود.</a:t>
            </a:r>
          </a:p>
          <a:p>
            <a:r>
              <a:rPr lang="fa-IR" dirty="0"/>
              <a:t>پس از درمان مرخص شده و در حال حاضر پی گیری های بعدی انجام می شود.</a:t>
            </a:r>
          </a:p>
          <a:p>
            <a:endParaRPr lang="en-US" dirty="0"/>
          </a:p>
        </p:txBody>
      </p:sp>
      <p:sp>
        <p:nvSpPr>
          <p:cNvPr id="3" name="Title 2"/>
          <p:cNvSpPr>
            <a:spLocks noGrp="1"/>
          </p:cNvSpPr>
          <p:nvPr>
            <p:ph type="title"/>
          </p:nvPr>
        </p:nvSpPr>
        <p:spPr>
          <a:solidFill>
            <a:srgbClr val="FF3300"/>
          </a:solidFill>
        </p:spPr>
        <p:txBody>
          <a:bodyPr>
            <a:normAutofit fontScale="90000"/>
          </a:bodyPr>
          <a:lstStyle/>
          <a:p>
            <a:r>
              <a:rPr lang="fa-IR" dirty="0"/>
              <a:t>سناریوی مورد مثبت تب دانگ در گراش “وارده از امارات”۱۴۰۳</a:t>
            </a:r>
            <a:endParaRPr lang="en-US" dirty="0"/>
          </a:p>
        </p:txBody>
      </p:sp>
    </p:spTree>
    <p:extLst>
      <p:ext uri="{BB962C8B-B14F-4D97-AF65-F5344CB8AC3E}">
        <p14:creationId xmlns:p14="http://schemas.microsoft.com/office/powerpoint/2010/main" val="423242851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01428" y="1378569"/>
            <a:ext cx="11587595" cy="4729814"/>
          </a:xfrm>
        </p:spPr>
        <p:txBody>
          <a:bodyPr>
            <a:noAutofit/>
          </a:bodyPr>
          <a:lstStyle/>
          <a:p>
            <a:pPr>
              <a:lnSpc>
                <a:spcPct val="170000"/>
              </a:lnSpc>
            </a:pPr>
            <a:r>
              <a:rPr lang="fa-IR" sz="1600" b="1" dirty="0"/>
              <a:t>آقای ۳۶ ساله ۲۰ اردیبهشت ۱۴۰۳ با هواپیما جهت تفریح وارد دبی شده است.</a:t>
            </a:r>
          </a:p>
          <a:p>
            <a:pPr>
              <a:lnSpc>
                <a:spcPct val="170000"/>
              </a:lnSpc>
            </a:pPr>
            <a:r>
              <a:rPr lang="fa-IR" sz="1600" b="1" dirty="0"/>
              <a:t> یک هفته بعد با احساس تب و بدن درد و استخوان درد شدید به </a:t>
            </a:r>
            <a:r>
              <a:rPr lang="fa-IR" sz="1600" b="1" dirty="0">
                <a:solidFill>
                  <a:srgbClr val="FF0000"/>
                </a:solidFill>
              </a:rPr>
              <a:t>بیمارستان ایرانیان دبی </a:t>
            </a:r>
            <a:r>
              <a:rPr lang="fa-IR" sz="1600" b="1" dirty="0"/>
              <a:t>مراجعه می کند که به عنوان تب دانگ تشخیص داده می شود و تحت درمان قرار میگیرد</a:t>
            </a:r>
          </a:p>
          <a:p>
            <a:pPr>
              <a:lnSpc>
                <a:spcPct val="170000"/>
              </a:lnSpc>
            </a:pPr>
            <a:r>
              <a:rPr lang="fa-IR" sz="1600" b="1" dirty="0"/>
              <a:t> سپس ۲ خرداد وارد ایران و جزیره قشم می شود دوباره احساس کسالت کرده و به یکی از مراکز </a:t>
            </a:r>
            <a:r>
              <a:rPr lang="fa-IR" sz="1600" b="1" dirty="0">
                <a:solidFill>
                  <a:srgbClr val="FF0000"/>
                </a:solidFill>
              </a:rPr>
              <a:t>تحت پوشش نیروهای مسلح </a:t>
            </a:r>
            <a:r>
              <a:rPr lang="fa-IR" sz="1600" b="1" dirty="0"/>
              <a:t>مراجعه میکند </a:t>
            </a:r>
          </a:p>
          <a:p>
            <a:pPr>
              <a:lnSpc>
                <a:spcPct val="170000"/>
              </a:lnSpc>
            </a:pPr>
            <a:r>
              <a:rPr lang="fa-IR" sz="1600" b="1" dirty="0"/>
              <a:t>در تاریخ ۵ خرداد ساعت ۹ شب با شدید شدن علایم و تب بالا به اورژانس </a:t>
            </a:r>
            <a:r>
              <a:rPr lang="fa-IR" sz="1600" b="1" dirty="0">
                <a:solidFill>
                  <a:srgbClr val="FF0000"/>
                </a:solidFill>
              </a:rPr>
              <a:t>بیمارستان شهید محمدی بندرعباس </a:t>
            </a:r>
            <a:r>
              <a:rPr lang="fa-IR" sz="1600" b="1" dirty="0"/>
              <a:t>مراجعه میکند که پزشک با توجه به علایم به </a:t>
            </a:r>
            <a:r>
              <a:rPr lang="en-US" sz="1600" b="1" dirty="0"/>
              <a:t>CCHF</a:t>
            </a:r>
            <a:r>
              <a:rPr lang="fa-IR" sz="1600" b="1" dirty="0"/>
              <a:t> مشکوک می شود </a:t>
            </a:r>
          </a:p>
          <a:p>
            <a:pPr>
              <a:lnSpc>
                <a:spcPct val="170000"/>
              </a:lnSpc>
            </a:pPr>
            <a:r>
              <a:rPr lang="fa-IR" sz="1600" b="1" dirty="0"/>
              <a:t>در تاریخ 6 خرداد نمونه تهیه و به آزمایشگاه ارسال می شود و نمونه گیری توسط </a:t>
            </a:r>
            <a:r>
              <a:rPr lang="en-US" sz="1600" b="1" dirty="0"/>
              <a:t>RDT</a:t>
            </a:r>
            <a:r>
              <a:rPr lang="fa-IR" sz="1600" b="1" dirty="0"/>
              <a:t> برای تب دانگ نیز انجام شده که نتیجه مثبت می شود. در آزمایشات تکمیلی تست الیزا نیز مثبت می شود</a:t>
            </a:r>
          </a:p>
          <a:p>
            <a:r>
              <a:rPr lang="fa-IR" sz="1800" b="1" dirty="0"/>
              <a:t>اقدامات انجام شده:</a:t>
            </a:r>
          </a:p>
          <a:p>
            <a:pPr marL="0" indent="0">
              <a:buNone/>
            </a:pPr>
            <a:r>
              <a:rPr lang="fa-IR" sz="1600" b="1" dirty="0"/>
              <a:t>۱- بستری بیمار در پشه بند</a:t>
            </a:r>
            <a:r>
              <a:rPr lang="en-US" sz="1600" b="1" dirty="0"/>
              <a:t> </a:t>
            </a:r>
            <a:r>
              <a:rPr lang="fa-IR" sz="1600" b="1" dirty="0"/>
              <a:t>۲- پیگیری اطرافیان بیمار </a:t>
            </a:r>
            <a:r>
              <a:rPr lang="en-US" sz="1600" b="1" dirty="0"/>
              <a:t> </a:t>
            </a:r>
            <a:r>
              <a:rPr lang="fa-IR" sz="1600" b="1" dirty="0"/>
              <a:t>۳- بررسی حشره شناسی و مه پاشی محل زندگی بیمار</a:t>
            </a:r>
            <a:r>
              <a:rPr lang="en-US" sz="1600" b="1" dirty="0"/>
              <a:t> </a:t>
            </a:r>
            <a:r>
              <a:rPr lang="fa-IR" sz="1600" b="1" dirty="0"/>
              <a:t>۳- آموزش خانواده بیمار </a:t>
            </a:r>
            <a:r>
              <a:rPr lang="en-US" sz="1600" b="1" dirty="0"/>
              <a:t> </a:t>
            </a:r>
            <a:r>
              <a:rPr lang="fa-IR" sz="1600" b="1" dirty="0"/>
              <a:t>۴- حساس سازی پزشکان و کادر درمان</a:t>
            </a:r>
          </a:p>
        </p:txBody>
      </p:sp>
      <p:sp>
        <p:nvSpPr>
          <p:cNvPr id="3" name="Title 2"/>
          <p:cNvSpPr>
            <a:spLocks noGrp="1"/>
          </p:cNvSpPr>
          <p:nvPr>
            <p:ph type="title"/>
          </p:nvPr>
        </p:nvSpPr>
        <p:spPr>
          <a:solidFill>
            <a:schemeClr val="tx2">
              <a:lumMod val="75000"/>
            </a:schemeClr>
          </a:solidFill>
        </p:spPr>
        <p:txBody>
          <a:bodyPr>
            <a:normAutofit fontScale="90000"/>
          </a:bodyPr>
          <a:lstStyle/>
          <a:p>
            <a:br>
              <a:rPr lang="fa-IR" dirty="0"/>
            </a:br>
            <a:r>
              <a:rPr lang="fa-IR" dirty="0"/>
              <a:t>سناریوی اولین مورد وارده از کشور امارات</a:t>
            </a:r>
            <a:r>
              <a:rPr lang="en-US" dirty="0"/>
              <a:t> </a:t>
            </a:r>
            <a:r>
              <a:rPr lang="fa-IR" dirty="0"/>
              <a:t>در استان هرمزگان </a:t>
            </a:r>
            <a:br>
              <a:rPr lang="fa-IR" dirty="0"/>
            </a:br>
            <a:endParaRPr lang="en-US" dirty="0"/>
          </a:p>
        </p:txBody>
      </p:sp>
    </p:spTree>
    <p:extLst>
      <p:ext uri="{BB962C8B-B14F-4D97-AF65-F5344CB8AC3E}">
        <p14:creationId xmlns:p14="http://schemas.microsoft.com/office/powerpoint/2010/main" val="32343297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buFont typeface="Wingdings" panose="05000000000000000000" pitchFamily="2" charset="2"/>
              <a:buChar char="ü"/>
            </a:pPr>
            <a:r>
              <a:rPr lang="fa-IR" b="1" dirty="0"/>
              <a:t>حدود </a:t>
            </a:r>
            <a:r>
              <a:rPr lang="fa-IR" b="1" dirty="0">
                <a:solidFill>
                  <a:srgbClr val="FF0000"/>
                </a:solidFill>
              </a:rPr>
              <a:t>پنج بار </a:t>
            </a:r>
            <a:r>
              <a:rPr lang="fa-IR" b="1" dirty="0"/>
              <a:t>خونخواری توسط آئدس اجیپتی در مقایسه با یکبار توسط آنوفل استفنسی برای هر سیکل گونوتروفیک</a:t>
            </a:r>
          </a:p>
          <a:p>
            <a:pPr>
              <a:buFont typeface="Wingdings" panose="05000000000000000000" pitchFamily="2" charset="2"/>
              <a:buChar char="ü"/>
            </a:pPr>
            <a:endParaRPr lang="fa-IR" b="1" dirty="0"/>
          </a:p>
          <a:p>
            <a:pPr>
              <a:buFont typeface="Wingdings" panose="05000000000000000000" pitchFamily="2" charset="2"/>
              <a:buChar char="ü"/>
            </a:pPr>
            <a:r>
              <a:rPr lang="fa-IR" b="1" dirty="0"/>
              <a:t>حدود </a:t>
            </a:r>
            <a:r>
              <a:rPr lang="fa-IR" b="1" dirty="0">
                <a:solidFill>
                  <a:srgbClr val="FF0000"/>
                </a:solidFill>
              </a:rPr>
              <a:t>پنج برابر </a:t>
            </a:r>
            <a:r>
              <a:rPr lang="fa-IR" b="1" dirty="0"/>
              <a:t>اندکس آنترپوفیلی در مقایسه با آنوفل استفنسی</a:t>
            </a:r>
          </a:p>
          <a:p>
            <a:pPr>
              <a:buFont typeface="Wingdings" panose="05000000000000000000" pitchFamily="2" charset="2"/>
              <a:buChar char="ü"/>
            </a:pPr>
            <a:endParaRPr lang="fa-IR" b="1" dirty="0"/>
          </a:p>
          <a:p>
            <a:pPr>
              <a:buFont typeface="Wingdings" panose="05000000000000000000" pitchFamily="2" charset="2"/>
              <a:buChar char="ü"/>
            </a:pPr>
            <a:r>
              <a:rPr lang="fa-IR" dirty="0"/>
              <a:t>صرف نظر از انتقال آلودگی عمودی در آئدس:</a:t>
            </a:r>
          </a:p>
          <a:p>
            <a:pPr>
              <a:buFont typeface="Wingdings" panose="05000000000000000000" pitchFamily="2" charset="2"/>
              <a:buChar char="ü"/>
            </a:pPr>
            <a:endParaRPr lang="fa-IR" dirty="0"/>
          </a:p>
          <a:p>
            <a:pPr>
              <a:buFont typeface="Wingdings" panose="05000000000000000000" pitchFamily="2" charset="2"/>
              <a:buChar char="ü"/>
            </a:pPr>
            <a:r>
              <a:rPr lang="fa-IR" b="1" dirty="0">
                <a:solidFill>
                  <a:srgbClr val="FF0000"/>
                </a:solidFill>
              </a:rPr>
              <a:t>حدود 25 برابر</a:t>
            </a:r>
            <a:endParaRPr lang="en-US" b="1" dirty="0">
              <a:solidFill>
                <a:srgbClr val="FF0000"/>
              </a:solidFill>
            </a:endParaRPr>
          </a:p>
        </p:txBody>
      </p:sp>
      <p:sp>
        <p:nvSpPr>
          <p:cNvPr id="3" name="Title 2"/>
          <p:cNvSpPr>
            <a:spLocks noGrp="1"/>
          </p:cNvSpPr>
          <p:nvPr>
            <p:ph type="title"/>
          </p:nvPr>
        </p:nvSpPr>
        <p:spPr/>
        <p:txBody>
          <a:bodyPr>
            <a:normAutofit fontScale="90000"/>
          </a:bodyPr>
          <a:lstStyle/>
          <a:p>
            <a:r>
              <a:rPr lang="fa-IR" dirty="0"/>
              <a:t>شدت انتقال دانگ توسط آئدس اجیپتی در مقایسه با</a:t>
            </a:r>
            <a:br>
              <a:rPr lang="fa-IR" dirty="0"/>
            </a:br>
            <a:r>
              <a:rPr lang="fa-IR" dirty="0"/>
              <a:t>انتقال مالاریا توسط آنوفل استفنسی</a:t>
            </a:r>
            <a:endParaRPr lang="en-US" dirty="0"/>
          </a:p>
        </p:txBody>
      </p:sp>
    </p:spTree>
    <p:extLst>
      <p:ext uri="{BB962C8B-B14F-4D97-AF65-F5344CB8AC3E}">
        <p14:creationId xmlns:p14="http://schemas.microsoft.com/office/powerpoint/2010/main" val="36217079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85000" lnSpcReduction="20000"/>
          </a:bodyPr>
          <a:lstStyle/>
          <a:p>
            <a:r>
              <a:rPr lang="fa-IR" dirty="0"/>
              <a:t>آقای ۲۹ ساله ساکن شهر بندرلنگه بنا به اظهارات اولیه بیمار در تاریخ ۱۳ خرداد تب ،خارش بدن ،تهوع ،بی حالی متوسط و بی اشتهایی داشته</a:t>
            </a:r>
            <a:endParaRPr lang="en-US" dirty="0"/>
          </a:p>
          <a:p>
            <a:r>
              <a:rPr lang="fa-IR" dirty="0"/>
              <a:t> به مطب سطح شهر بندرلنگه مراجعه کرده درمان حمایتی دریافت کرده ولی تب متوقف نشده تا در تاریخ 18 خرداد که در مورد تب دنگی خبرها را دنبال کرده </a:t>
            </a:r>
          </a:p>
          <a:p>
            <a:r>
              <a:rPr lang="fa-IR" dirty="0"/>
              <a:t>در تاریخ ۱۸ خرداد ساعت ۱۸ به بیمارستان شهدا مراجعه میکند و اظهار دارد تب طول کشیده دارد همکاران بیمارستان مشکوک می شوند </a:t>
            </a:r>
          </a:p>
          <a:p>
            <a:r>
              <a:rPr lang="fa-IR" dirty="0"/>
              <a:t>و رپید با تست های جدید و قدیم انجام می شود هر دو</a:t>
            </a:r>
            <a:r>
              <a:rPr lang="en-US" dirty="0"/>
              <a:t>IgM</a:t>
            </a:r>
            <a:r>
              <a:rPr lang="fa-IR" dirty="0"/>
              <a:t> </a:t>
            </a:r>
            <a:r>
              <a:rPr lang="en-US" dirty="0"/>
              <a:t> </a:t>
            </a:r>
            <a:r>
              <a:rPr lang="fa-IR" dirty="0"/>
              <a:t>مثبت نشان داده می شود ، </a:t>
            </a:r>
          </a:p>
          <a:p>
            <a:r>
              <a:rPr lang="fa-IR" dirty="0"/>
              <a:t>بیمار سابقه مسافرت ندارد و ادعا دارد که فقط در سطح شهرستان تردد داشته ، شغل اولش مغازه دار سوپرمارکت دارد و شغل دوم راننده وانت پیکان در سطح شهرستان دارد، </a:t>
            </a:r>
          </a:p>
          <a:p>
            <a:r>
              <a:rPr lang="fa-IR" b="1" dirty="0"/>
              <a:t>اقدامات انجام شده: </a:t>
            </a:r>
            <a:r>
              <a:rPr lang="fa-IR" dirty="0"/>
              <a:t>بیمار جهت بررسی بیشتر بستری گردید ،پشه بند نصب گردید و پیگیری اطرافیان و بررسی منزل نامبرده انجام شد. </a:t>
            </a:r>
          </a:p>
          <a:p>
            <a:r>
              <a:rPr lang="fa-IR" dirty="0"/>
              <a:t>عملیات کنترل ناقل و آموزشهای مربوط به بیماری، بهسازی مخیط و خودمراقبتی از گزش آئدس مهاجم به اطرافیان بیمار داده شد</a:t>
            </a:r>
          </a:p>
        </p:txBody>
      </p:sp>
      <p:sp>
        <p:nvSpPr>
          <p:cNvPr id="3" name="Title 2"/>
          <p:cNvSpPr>
            <a:spLocks noGrp="1"/>
          </p:cNvSpPr>
          <p:nvPr>
            <p:ph type="title"/>
          </p:nvPr>
        </p:nvSpPr>
        <p:spPr/>
        <p:txBody>
          <a:bodyPr>
            <a:normAutofit/>
          </a:bodyPr>
          <a:lstStyle/>
          <a:p>
            <a:r>
              <a:rPr lang="fa-IR" sz="3600" dirty="0"/>
              <a:t>سناریوی مورد مثبت اولین انتقال محلی:</a:t>
            </a:r>
            <a:br>
              <a:rPr lang="fa-IR" sz="3600" dirty="0"/>
            </a:br>
            <a:r>
              <a:rPr lang="fa-IR" sz="3600" dirty="0"/>
              <a:t>تب دانگ – بندرلنگه</a:t>
            </a:r>
            <a:endParaRPr lang="en-US" sz="3600" dirty="0"/>
          </a:p>
        </p:txBody>
      </p:sp>
    </p:spTree>
    <p:extLst>
      <p:ext uri="{BB962C8B-B14F-4D97-AF65-F5344CB8AC3E}">
        <p14:creationId xmlns:p14="http://schemas.microsoft.com/office/powerpoint/2010/main" val="18151614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62500" lnSpcReduction="20000"/>
          </a:bodyPr>
          <a:lstStyle/>
          <a:p>
            <a:r>
              <a:rPr lang="fa-IR" dirty="0"/>
              <a:t>آقای 43 ساله بلوچ و ساکن شهر بندرلنگه محله گرگ، بنا به اظهارات اولیه در تاریخ 18/3/1403 پس از بازگشت از دریا (ماهیگیری) تب خفیف و بی حالی داشته. </a:t>
            </a:r>
          </a:p>
          <a:p>
            <a:r>
              <a:rPr lang="fa-IR" dirty="0"/>
              <a:t>در تاریخ 21/3/1402 صبح، به اورژانس بیمارستان شهدا نزد پزشک عمومی مراجعه کرده و درمان حمایتی دریافت کرده است. با ادامه تب بنا بر آشنایی با کاردان مرکز و آگاهی از بیماری مالاریا در تاریخ 22/3/1401 ساعت 11 صبح، جهت انجام تست مالاریا به مرکز شهید رجایی مراجعه کرده. کاردان مرکز پس از انجام رپید تست مالاریا و لام گیری، وی را جهت انجام رپید تست تب دنگی به آزمایشگاه مرکز ارجاع می دهد که در کیت </a:t>
            </a:r>
            <a:r>
              <a:rPr lang="en-US" dirty="0"/>
              <a:t>NS1 </a:t>
            </a:r>
            <a:r>
              <a:rPr lang="fa-IR" dirty="0"/>
              <a:t>مثبت نشان داده می شود. </a:t>
            </a:r>
          </a:p>
          <a:p>
            <a:r>
              <a:rPr lang="fa-IR" dirty="0"/>
              <a:t>نمونه سرمی بیمار همراه با نمونه ادرار تهیه شد.</a:t>
            </a:r>
          </a:p>
          <a:p>
            <a:r>
              <a:rPr lang="fa-IR" dirty="0"/>
              <a:t>مسئول بیماریها، حشره شناس، کلکتورها، پرسنل بهداشت محیط، نمونه گیر و کاردان بیماری های مرکز در ساعت ۱۲ ظهر به محل زندگی بیمار مراجعه کردند. ضمن آموزش به بیمار جهت استفاده از پشه بند و مراجعه جهت مراقبت در بیمارستان، محوطه محل سکونت بررسی و مه پاشی شد. پشه بند به خانواده وی تحویل داده شد.</a:t>
            </a:r>
          </a:p>
          <a:p>
            <a:r>
              <a:rPr lang="fa-IR" dirty="0"/>
              <a:t>بیمار از 4 سال قبل در بندرلنگه ساکن است و از یکسال اخیر هیچ مسافرتی نداشته است. نگهبان یک مجتمع بزرگ در حال ساخت می باشد و به همراه خانم و سه فرزندش در اتاقی در محوطه همان ساختمان ساکن می باشد. گاهی به همراه دوستانش به ماهیگیری در دریا می رود (شغل دوم). بیمار سابقه بیماری اعصاب و روان دارد و در حال مصرف دارو تحت نظر متخصص اعصاب و روان است همچنین اعتیاد به مواد مخدر دارد. </a:t>
            </a:r>
          </a:p>
          <a:p>
            <a:r>
              <a:rPr lang="fa-IR" dirty="0"/>
              <a:t>در تاریخ 22 خرداد از همسر و سه فرزندش ریپد تست تب دنگی بررسی شد که منفی گزارش شد. نمونه سرمی و نمونه ادرار بیمار و نمونه سرمی همسر گرفته شد در تاریخ 23 خرداد به آزمایشگاه مرجع ارسال شد.</a:t>
            </a:r>
          </a:p>
          <a:p>
            <a:r>
              <a:rPr lang="fa-IR" dirty="0"/>
              <a:t>بیمار در ساعت 16 مورخه 22 خرداد به بیمارستان مراجعه و بستری و ضمن نصب پشه بند تحت مراقبت قرار گرفت. بیمار در سرویس متخصص عفونی و هنوز ترخیص نشده است.</a:t>
            </a:r>
          </a:p>
          <a:p>
            <a:r>
              <a:rPr lang="fa-IR" dirty="0"/>
              <a:t>با یک نفر از دوستانش که در ماهیگیری اخیر همراه وی بوده هماهنگی شده که (23 خرداد) برای انجام رپید تست و نمونه سرمی به مرکز مراجعه کند. (در حال پیگیری)</a:t>
            </a:r>
            <a:br>
              <a:rPr lang="fa-IR" dirty="0"/>
            </a:br>
            <a:endParaRPr lang="fa-IR" dirty="0"/>
          </a:p>
        </p:txBody>
      </p:sp>
      <p:sp>
        <p:nvSpPr>
          <p:cNvPr id="3" name="Title 2"/>
          <p:cNvSpPr>
            <a:spLocks noGrp="1"/>
          </p:cNvSpPr>
          <p:nvPr>
            <p:ph type="title"/>
          </p:nvPr>
        </p:nvSpPr>
        <p:spPr/>
        <p:txBody>
          <a:bodyPr>
            <a:normAutofit fontScale="90000"/>
          </a:bodyPr>
          <a:lstStyle/>
          <a:p>
            <a:r>
              <a:rPr lang="fa-IR" dirty="0"/>
              <a:t>سناریوی مورد مثبت اولین انتقال محلی:</a:t>
            </a:r>
            <a:br>
              <a:rPr lang="fa-IR" dirty="0"/>
            </a:br>
            <a:r>
              <a:rPr lang="fa-IR" dirty="0"/>
              <a:t>تب دانگ – بندرلنگه</a:t>
            </a:r>
            <a:endParaRPr lang="en-US" dirty="0"/>
          </a:p>
        </p:txBody>
      </p:sp>
    </p:spTree>
    <p:extLst>
      <p:ext uri="{BB962C8B-B14F-4D97-AF65-F5344CB8AC3E}">
        <p14:creationId xmlns:p14="http://schemas.microsoft.com/office/powerpoint/2010/main" val="360060568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Autofit/>
          </a:bodyPr>
          <a:lstStyle/>
          <a:p>
            <a:pPr marL="0" indent="0">
              <a:lnSpc>
                <a:spcPct val="160000"/>
              </a:lnSpc>
              <a:buNone/>
            </a:pPr>
            <a:r>
              <a:rPr lang="fa-IR" sz="1600" b="1" dirty="0"/>
              <a:t># اعلان به </a:t>
            </a:r>
            <a:r>
              <a:rPr lang="en-US" sz="1600" b="1" dirty="0"/>
              <a:t>IHR</a:t>
            </a:r>
            <a:r>
              <a:rPr lang="fa-IR" sz="1600" b="1" dirty="0"/>
              <a:t> امارات و </a:t>
            </a:r>
            <a:r>
              <a:rPr lang="en-US" sz="1600" b="1" dirty="0"/>
              <a:t>WHO </a:t>
            </a:r>
            <a:r>
              <a:rPr lang="fa-IR" sz="1600" b="1" dirty="0"/>
              <a:t>تهران</a:t>
            </a:r>
          </a:p>
          <a:p>
            <a:pPr marL="0" indent="0">
              <a:lnSpc>
                <a:spcPct val="160000"/>
              </a:lnSpc>
              <a:buNone/>
            </a:pPr>
            <a:r>
              <a:rPr lang="fa-IR" sz="1600" b="1" dirty="0"/>
              <a:t># اطلاع به مقامات وزارت و شرکای برنامه</a:t>
            </a:r>
          </a:p>
          <a:p>
            <a:pPr marL="0" indent="0">
              <a:lnSpc>
                <a:spcPct val="160000"/>
              </a:lnSpc>
              <a:buNone/>
            </a:pPr>
            <a:r>
              <a:rPr lang="fa-IR" sz="1600" b="1" dirty="0"/>
              <a:t># ارسال نامه به سراسر کشور و حساس سازی کادر درمان و بهداشت</a:t>
            </a:r>
          </a:p>
          <a:p>
            <a:pPr marL="0" indent="0">
              <a:lnSpc>
                <a:spcPct val="160000"/>
              </a:lnSpc>
              <a:buNone/>
            </a:pPr>
            <a:r>
              <a:rPr lang="fa-IR" sz="1600" b="1" dirty="0"/>
              <a:t># تشدید مراقبت مرزی فرودگاهی از جمله هماهنگی با فرودگاه ها جهت اطلاع رسانی و...</a:t>
            </a:r>
          </a:p>
          <a:p>
            <a:pPr marL="0" indent="0">
              <a:lnSpc>
                <a:spcPct val="160000"/>
              </a:lnSpc>
              <a:buNone/>
            </a:pPr>
            <a:r>
              <a:rPr lang="fa-IR" sz="1600" b="1" dirty="0"/>
              <a:t># برگزاری وبینار توسط معاونت درمان وزارت برای سراسر کشور با مشارکت مرکز مدیریت بیماریها (قرار بود امروز باشه، مشکل درگاه ارتباطی پیش امد، شنبه ۱۱ خرداد انجام می شه)</a:t>
            </a:r>
          </a:p>
          <a:p>
            <a:pPr marL="0" indent="0">
              <a:lnSpc>
                <a:spcPct val="160000"/>
              </a:lnSpc>
              <a:buNone/>
            </a:pPr>
            <a:r>
              <a:rPr lang="fa-IR" sz="1600" b="1" dirty="0"/>
              <a:t># تعجیل در راه اندازی آزمایشگاه های منطقه ای در بوشهر، چابهار و فارس با همکاری آزمایشگاه مرجع</a:t>
            </a:r>
          </a:p>
          <a:p>
            <a:pPr marL="0" indent="0">
              <a:lnSpc>
                <a:spcPct val="160000"/>
              </a:lnSpc>
              <a:buNone/>
            </a:pPr>
            <a:r>
              <a:rPr lang="fa-IR" sz="1600" b="1" dirty="0"/>
              <a:t># بازدید میدانی از دانشگاه های استان فارس و هرمزگان جهت بررسی آسیب پذیری و امادگی و اعلان هشدار جلسات کارشناسی و مدیریتی با حوزه درمان و بهداشت و پیگیری وضعیت بیماران بستری و ترخیص شده (درحال حاضر)</a:t>
            </a:r>
            <a:br>
              <a:rPr lang="fa-IR" sz="1100" b="1" dirty="0"/>
            </a:br>
            <a:endParaRPr lang="fa-IR" sz="1100" b="1" dirty="0"/>
          </a:p>
        </p:txBody>
      </p:sp>
      <p:sp>
        <p:nvSpPr>
          <p:cNvPr id="3" name="Title 2"/>
          <p:cNvSpPr>
            <a:spLocks noGrp="1"/>
          </p:cNvSpPr>
          <p:nvPr>
            <p:ph type="title"/>
          </p:nvPr>
        </p:nvSpPr>
        <p:spPr/>
        <p:txBody>
          <a:bodyPr>
            <a:normAutofit fontScale="90000"/>
          </a:bodyPr>
          <a:lstStyle/>
          <a:p>
            <a:r>
              <a:rPr lang="fa-IR" sz="3600" dirty="0"/>
              <a:t>*اقدامات انجام شده در سطح کشوری* پس از کشف یک مورد مثبت </a:t>
            </a:r>
            <a:br>
              <a:rPr lang="fa-IR" sz="3600" dirty="0"/>
            </a:br>
            <a:r>
              <a:rPr lang="fa-IR" sz="3600" dirty="0"/>
              <a:t>وارده از کشور امارات</a:t>
            </a:r>
            <a:endParaRPr lang="en-US" sz="3600" dirty="0"/>
          </a:p>
        </p:txBody>
      </p:sp>
    </p:spTree>
    <p:extLst>
      <p:ext uri="{BB962C8B-B14F-4D97-AF65-F5344CB8AC3E}">
        <p14:creationId xmlns:p14="http://schemas.microsoft.com/office/powerpoint/2010/main" val="413534380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r" rtl="1"/>
            <a:r>
              <a:rPr lang="fa-IR" dirty="0">
                <a:cs typeface="B Titr" panose="00000700000000000000" pitchFamily="2" charset="-78"/>
              </a:rPr>
              <a:t>نکات کلیدی</a:t>
            </a:r>
            <a:endParaRPr lang="en-US" dirty="0">
              <a:cs typeface="B Titr" panose="00000700000000000000" pitchFamily="2" charset="-78"/>
            </a:endParaRPr>
          </a:p>
        </p:txBody>
      </p:sp>
      <p:sp>
        <p:nvSpPr>
          <p:cNvPr id="5" name="Content Placeholder 4"/>
          <p:cNvSpPr>
            <a:spLocks noGrp="1"/>
          </p:cNvSpPr>
          <p:nvPr>
            <p:ph idx="1"/>
          </p:nvPr>
        </p:nvSpPr>
        <p:spPr/>
        <p:txBody>
          <a:bodyPr>
            <a:normAutofit/>
          </a:bodyPr>
          <a:lstStyle/>
          <a:p>
            <a:pPr algn="r" rtl="1"/>
            <a:r>
              <a:rPr lang="fa-IR" sz="3200" dirty="0">
                <a:cs typeface="B Nazanin" panose="00000400000000000000" pitchFamily="2" charset="-78"/>
              </a:rPr>
              <a:t>آموزش استاندارد گروه درمان شامل پزشکان، پرستاران و ... بر پایه نظام مراقبت سندرمیک</a:t>
            </a:r>
            <a:r>
              <a:rPr lang="en-US" sz="3200" dirty="0">
                <a:cs typeface="B Nazanin" panose="00000400000000000000" pitchFamily="2" charset="-78"/>
              </a:rPr>
              <a:t> </a:t>
            </a:r>
            <a:r>
              <a:rPr lang="fa-IR" sz="3200" dirty="0">
                <a:cs typeface="B Nazanin" panose="00000400000000000000" pitchFamily="2" charset="-78"/>
              </a:rPr>
              <a:t>(چالش </a:t>
            </a:r>
            <a:r>
              <a:rPr lang="en-US" sz="3200" dirty="0">
                <a:cs typeface="B Nazanin" panose="00000400000000000000" pitchFamily="2" charset="-78"/>
              </a:rPr>
              <a:t>(CCHF</a:t>
            </a:r>
            <a:endParaRPr lang="fa-IR" sz="3200" dirty="0">
              <a:cs typeface="B Nazanin" panose="00000400000000000000" pitchFamily="2" charset="-78"/>
            </a:endParaRPr>
          </a:p>
          <a:p>
            <a:pPr lvl="2" algn="r" rtl="1"/>
            <a:r>
              <a:rPr lang="fa-IR" sz="2800" dirty="0">
                <a:cs typeface="B Nazanin" panose="00000400000000000000" pitchFamily="2" charset="-78"/>
              </a:rPr>
              <a:t>تقویت استراتژی جامعه نگری در فرایند های درمانی(تجربه مالاریا)</a:t>
            </a:r>
          </a:p>
          <a:p>
            <a:pPr lvl="2" algn="r" rtl="1"/>
            <a:r>
              <a:rPr lang="fa-IR" sz="2800" dirty="0">
                <a:cs typeface="B Nazanin" panose="00000400000000000000" pitchFamily="2" charset="-78"/>
              </a:rPr>
              <a:t>گزارش فوری موارد (تفکر اپیدمیولوژیک)</a:t>
            </a:r>
          </a:p>
          <a:p>
            <a:pPr lvl="2" algn="r" rtl="1"/>
            <a:r>
              <a:rPr lang="fa-IR" sz="2800" dirty="0">
                <a:cs typeface="B Nazanin" panose="00000400000000000000" pitchFamily="2" charset="-78"/>
              </a:rPr>
              <a:t>توجه به نکات به ظاهر کوچک در درمان ( کنترل دقیق </a:t>
            </a:r>
            <a:r>
              <a:rPr lang="en-US" sz="2800" dirty="0">
                <a:cs typeface="B Nazanin" panose="00000400000000000000" pitchFamily="2" charset="-78"/>
              </a:rPr>
              <a:t>I/O </a:t>
            </a:r>
            <a:r>
              <a:rPr lang="fa-IR" sz="2800" dirty="0">
                <a:cs typeface="B Nazanin" panose="00000400000000000000" pitchFamily="2" charset="-78"/>
              </a:rPr>
              <a:t> مهمترین چالش درمان بیماران  ،  عدم تجویز </a:t>
            </a:r>
            <a:r>
              <a:rPr lang="en-US" sz="2800" dirty="0">
                <a:cs typeface="B Nazanin" panose="00000400000000000000" pitchFamily="2" charset="-78"/>
              </a:rPr>
              <a:t>NSAID</a:t>
            </a:r>
            <a:r>
              <a:rPr lang="fa-IR" sz="2800" dirty="0">
                <a:cs typeface="B Nazanin" panose="00000400000000000000" pitchFamily="2" charset="-78"/>
              </a:rPr>
              <a:t>)</a:t>
            </a:r>
          </a:p>
          <a:p>
            <a:pPr lvl="1" algn="r" rtl="1"/>
            <a:r>
              <a:rPr lang="fa-IR" sz="3200" dirty="0"/>
              <a:t>بررسی میزان تاب آوری بیمارستان در اپیدمیهای احتمالی (تمرین، تمرین، تمرین، ...)</a:t>
            </a:r>
          </a:p>
          <a:p>
            <a:pPr lvl="1" algn="r" rtl="1"/>
            <a:r>
              <a:rPr lang="fa-IR" sz="3200" dirty="0"/>
              <a:t>بیمار پس از مرخص شدن از بیمارستان طبق پروتکل درمان بایستی </a:t>
            </a:r>
            <a:r>
              <a:rPr lang="en-US" sz="3200" dirty="0"/>
              <a:t>follow-up</a:t>
            </a:r>
            <a:r>
              <a:rPr lang="fa-IR" sz="3200" dirty="0"/>
              <a:t> شود.</a:t>
            </a:r>
          </a:p>
          <a:p>
            <a:pPr algn="r" rtl="1"/>
            <a:endParaRPr lang="fa-IR" sz="3600" dirty="0"/>
          </a:p>
          <a:p>
            <a:pPr algn="r" rtl="1"/>
            <a:endParaRPr lang="fa-IR" sz="3600" dirty="0"/>
          </a:p>
        </p:txBody>
      </p:sp>
    </p:spTree>
    <p:extLst>
      <p:ext uri="{BB962C8B-B14F-4D97-AF65-F5344CB8AC3E}">
        <p14:creationId xmlns:p14="http://schemas.microsoft.com/office/powerpoint/2010/main" val="3339931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p:cNvGrpSpPr/>
          <p:nvPr/>
        </p:nvGrpSpPr>
        <p:grpSpPr>
          <a:xfrm>
            <a:off x="591671" y="348520"/>
            <a:ext cx="11017623" cy="6174184"/>
            <a:chOff x="591671" y="348520"/>
            <a:chExt cx="11017623" cy="6174184"/>
          </a:xfrm>
        </p:grpSpPr>
        <p:pic>
          <p:nvPicPr>
            <p:cNvPr id="4" name="Picture 3"/>
            <p:cNvPicPr>
              <a:picLocks noChangeAspect="1"/>
            </p:cNvPicPr>
            <p:nvPr/>
          </p:nvPicPr>
          <p:blipFill rotWithShape="1">
            <a:blip r:embed="rId2"/>
            <a:srcRect l="855" t="8621" r="928" b="7805"/>
            <a:stretch/>
          </p:blipFill>
          <p:spPr>
            <a:xfrm>
              <a:off x="591671" y="348520"/>
              <a:ext cx="11017623" cy="6174184"/>
            </a:xfrm>
            <a:prstGeom prst="rect">
              <a:avLst/>
            </a:prstGeom>
          </p:spPr>
        </p:pic>
        <p:pic>
          <p:nvPicPr>
            <p:cNvPr id="6" name="Picture 5"/>
            <p:cNvPicPr>
              <a:picLocks noChangeAspect="1"/>
            </p:cNvPicPr>
            <p:nvPr/>
          </p:nvPicPr>
          <p:blipFill rotWithShape="1">
            <a:blip r:embed="rId3"/>
            <a:srcRect l="33644" t="12951" r="40787" b="64877"/>
            <a:stretch/>
          </p:blipFill>
          <p:spPr>
            <a:xfrm>
              <a:off x="4541647" y="484167"/>
              <a:ext cx="3117669" cy="1515292"/>
            </a:xfrm>
            <a:prstGeom prst="rect">
              <a:avLst/>
            </a:prstGeom>
          </p:spPr>
        </p:pic>
      </p:grpSp>
    </p:spTree>
    <p:extLst>
      <p:ext uri="{BB962C8B-B14F-4D97-AF65-F5344CB8AC3E}">
        <p14:creationId xmlns:p14="http://schemas.microsoft.com/office/powerpoint/2010/main" val="282703845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484022" y="0"/>
            <a:ext cx="11210650" cy="6684675"/>
          </a:xfrm>
          <a:prstGeom prst="rect">
            <a:avLst/>
          </a:prstGeom>
        </p:spPr>
      </p:pic>
    </p:spTree>
    <p:extLst>
      <p:ext uri="{BB962C8B-B14F-4D97-AF65-F5344CB8AC3E}">
        <p14:creationId xmlns:p14="http://schemas.microsoft.com/office/powerpoint/2010/main" val="68281849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216818" y="0"/>
            <a:ext cx="9745057" cy="6750144"/>
          </a:xfrm>
          <a:prstGeom prst="rect">
            <a:avLst/>
          </a:prstGeom>
        </p:spPr>
      </p:pic>
    </p:spTree>
    <p:extLst>
      <p:ext uri="{BB962C8B-B14F-4D97-AF65-F5344CB8AC3E}">
        <p14:creationId xmlns:p14="http://schemas.microsoft.com/office/powerpoint/2010/main" val="40260156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rotWithShape="1">
          <a:blip r:embed="rId2">
            <a:extLst>
              <a:ext uri="{BEBA8EAE-BF5A-486C-A8C5-ECC9F3942E4B}">
                <a14:imgProps xmlns:a14="http://schemas.microsoft.com/office/drawing/2010/main">
                  <a14:imgLayer r:embed="rId3">
                    <a14:imgEffect>
                      <a14:saturation sat="400000"/>
                    </a14:imgEffect>
                  </a14:imgLayer>
                </a14:imgProps>
              </a:ext>
            </a:extLst>
          </a:blip>
          <a:srcRect t="1859"/>
          <a:stretch/>
        </p:blipFill>
        <p:spPr>
          <a:xfrm>
            <a:off x="2590800" y="28575"/>
            <a:ext cx="6856533" cy="6762750"/>
          </a:xfrm>
          <a:prstGeom prst="rect">
            <a:avLst/>
          </a:prstGeom>
        </p:spPr>
      </p:pic>
    </p:spTree>
    <p:extLst>
      <p:ext uri="{BB962C8B-B14F-4D97-AF65-F5344CB8AC3E}">
        <p14:creationId xmlns:p14="http://schemas.microsoft.com/office/powerpoint/2010/main" val="103761633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695575" y="2451"/>
            <a:ext cx="6689854" cy="6741249"/>
          </a:xfrm>
          <a:prstGeom prst="rect">
            <a:avLst/>
          </a:prstGeom>
        </p:spPr>
      </p:pic>
    </p:spTree>
    <p:extLst>
      <p:ext uri="{BB962C8B-B14F-4D97-AF65-F5344CB8AC3E}">
        <p14:creationId xmlns:p14="http://schemas.microsoft.com/office/powerpoint/2010/main" val="2538306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1381282" y="0"/>
            <a:ext cx="9416130" cy="6861849"/>
          </a:xfrm>
          <a:prstGeom prst="rect">
            <a:avLst/>
          </a:prstGeom>
        </p:spPr>
      </p:pic>
    </p:spTree>
    <p:extLst>
      <p:ext uri="{BB962C8B-B14F-4D97-AF65-F5344CB8AC3E}">
        <p14:creationId xmlns:p14="http://schemas.microsoft.com/office/powerpoint/2010/main" val="17810531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pPr marL="0" indent="0">
              <a:buNone/>
            </a:pPr>
            <a:endParaRPr lang="en-US" b="1" dirty="0"/>
          </a:p>
          <a:p>
            <a:pPr>
              <a:buFont typeface="Wingdings" panose="05000000000000000000" pitchFamily="2" charset="2"/>
              <a:buChar char="§"/>
            </a:pPr>
            <a:r>
              <a:rPr lang="fa-IR" b="1" dirty="0"/>
              <a:t>اگر در شرایط </a:t>
            </a:r>
            <a:r>
              <a:rPr lang="fa-IR" b="1" dirty="0">
                <a:solidFill>
                  <a:srgbClr val="FF0000"/>
                </a:solidFill>
              </a:rPr>
              <a:t>اپیدیمیک،10% </a:t>
            </a:r>
            <a:r>
              <a:rPr lang="fa-IR" b="1" dirty="0"/>
              <a:t>افراد جامعه درگیر بیماری شوند (مورد لاهور، سال2011)</a:t>
            </a:r>
          </a:p>
          <a:p>
            <a:pPr>
              <a:buFont typeface="Wingdings" panose="05000000000000000000" pitchFamily="2" charset="2"/>
              <a:buChar char="§"/>
            </a:pPr>
            <a:r>
              <a:rPr lang="fa-IR" b="1" dirty="0"/>
              <a:t>در یک شهر</a:t>
            </a:r>
            <a:r>
              <a:rPr lang="fa-IR" b="1" dirty="0">
                <a:solidFill>
                  <a:srgbClr val="FF0000"/>
                </a:solidFill>
              </a:rPr>
              <a:t>5/000/000</a:t>
            </a:r>
            <a:r>
              <a:rPr lang="fa-IR" b="1" dirty="0"/>
              <a:t>نفری، حدود </a:t>
            </a:r>
            <a:r>
              <a:rPr lang="fa-IR" b="1" dirty="0">
                <a:solidFill>
                  <a:srgbClr val="FF0000"/>
                </a:solidFill>
              </a:rPr>
              <a:t>50/000</a:t>
            </a:r>
            <a:r>
              <a:rPr lang="fa-IR" b="1" dirty="0"/>
              <a:t>  نفر مبتلا می شوند، </a:t>
            </a:r>
          </a:p>
          <a:p>
            <a:pPr>
              <a:buFont typeface="Wingdings" panose="05000000000000000000" pitchFamily="2" charset="2"/>
              <a:buChar char="§"/>
            </a:pPr>
            <a:r>
              <a:rPr lang="fa-IR" b="1" dirty="0"/>
              <a:t>با احتساب</a:t>
            </a:r>
            <a:r>
              <a:rPr lang="fa-IR" b="1" dirty="0">
                <a:solidFill>
                  <a:srgbClr val="FF0000"/>
                </a:solidFill>
              </a:rPr>
              <a:t>20%بروز</a:t>
            </a:r>
            <a:r>
              <a:rPr lang="fa-IR" b="1" dirty="0"/>
              <a:t> علائم</a:t>
            </a:r>
          </a:p>
          <a:p>
            <a:pPr>
              <a:buFont typeface="Wingdings" panose="05000000000000000000" pitchFamily="2" charset="2"/>
              <a:buChar char="§"/>
            </a:pPr>
            <a:r>
              <a:rPr lang="fa-IR" b="1" dirty="0"/>
              <a:t>اگر زمان بستری را </a:t>
            </a:r>
            <a:r>
              <a:rPr lang="fa-IR" b="1" dirty="0">
                <a:solidFill>
                  <a:srgbClr val="FF0000"/>
                </a:solidFill>
              </a:rPr>
              <a:t>یک هفته </a:t>
            </a:r>
            <a:r>
              <a:rPr lang="fa-IR" b="1" dirty="0"/>
              <a:t>در نظر بگیریم و</a:t>
            </a:r>
          </a:p>
          <a:p>
            <a:pPr>
              <a:buFont typeface="Wingdings" panose="05000000000000000000" pitchFamily="2" charset="2"/>
              <a:buChar char="§"/>
            </a:pPr>
            <a:r>
              <a:rPr lang="fa-IR" b="1" dirty="0"/>
              <a:t> فصل انتقال را بطور متوسط</a:t>
            </a:r>
            <a:r>
              <a:rPr lang="en-US" b="1" dirty="0"/>
              <a:t> </a:t>
            </a:r>
            <a:r>
              <a:rPr lang="fa-IR" b="1" dirty="0"/>
              <a:t>6 ماه،</a:t>
            </a:r>
          </a:p>
          <a:p>
            <a:pPr marL="0" indent="0" algn="ctr">
              <a:buNone/>
            </a:pPr>
            <a:r>
              <a:rPr lang="fa-IR" b="1" dirty="0"/>
              <a:t>آنگاه</a:t>
            </a:r>
          </a:p>
          <a:p>
            <a:pPr>
              <a:buFont typeface="Wingdings" panose="05000000000000000000" pitchFamily="2" charset="2"/>
              <a:buChar char="§"/>
            </a:pPr>
            <a:r>
              <a:rPr lang="en-US" b="1" dirty="0"/>
              <a:t> </a:t>
            </a:r>
            <a:r>
              <a:rPr lang="fa-IR" b="1" dirty="0">
                <a:solidFill>
                  <a:srgbClr val="FF0000"/>
                </a:solidFill>
              </a:rPr>
              <a:t>388 تخت </a:t>
            </a:r>
            <a:r>
              <a:rPr lang="fa-IR" b="1" dirty="0"/>
              <a:t>روز بستری باید به ظرفیت بیمارستانی</a:t>
            </a:r>
            <a:r>
              <a:rPr lang="en-US" b="1" dirty="0"/>
              <a:t> </a:t>
            </a:r>
            <a:r>
              <a:rPr lang="fa-IR" b="1" dirty="0"/>
              <a:t>این شهر اضافه شود.</a:t>
            </a:r>
            <a:endParaRPr lang="en-US" b="1" dirty="0"/>
          </a:p>
        </p:txBody>
      </p:sp>
      <p:sp>
        <p:nvSpPr>
          <p:cNvPr id="3" name="Title 2"/>
          <p:cNvSpPr>
            <a:spLocks noGrp="1"/>
          </p:cNvSpPr>
          <p:nvPr>
            <p:ph type="title"/>
          </p:nvPr>
        </p:nvSpPr>
        <p:spPr/>
        <p:txBody>
          <a:bodyPr>
            <a:normAutofit fontScale="90000"/>
          </a:bodyPr>
          <a:lstStyle/>
          <a:p>
            <a:br>
              <a:rPr lang="fa-IR" dirty="0"/>
            </a:br>
            <a:r>
              <a:rPr lang="fa-IR" dirty="0"/>
              <a:t>شدت تهدید و اپیدمی انفجاری</a:t>
            </a:r>
            <a:br>
              <a:rPr lang="fa-IR" dirty="0"/>
            </a:br>
            <a:endParaRPr lang="en-US" dirty="0"/>
          </a:p>
        </p:txBody>
      </p:sp>
    </p:spTree>
    <p:extLst>
      <p:ext uri="{BB962C8B-B14F-4D97-AF65-F5344CB8AC3E}">
        <p14:creationId xmlns:p14="http://schemas.microsoft.com/office/powerpoint/2010/main" val="3862754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a:blip r:embed="rId2"/>
          <a:stretch>
            <a:fillRect/>
          </a:stretch>
        </p:blipFill>
        <p:spPr>
          <a:xfrm>
            <a:off x="251061" y="330200"/>
            <a:ext cx="11632083" cy="6166960"/>
          </a:xfrm>
          <a:prstGeom prst="rect">
            <a:avLst/>
          </a:prstGeom>
        </p:spPr>
      </p:pic>
    </p:spTree>
    <p:extLst>
      <p:ext uri="{BB962C8B-B14F-4D97-AF65-F5344CB8AC3E}">
        <p14:creationId xmlns:p14="http://schemas.microsoft.com/office/powerpoint/2010/main" val="87525857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l="1884" t="10453"/>
          <a:stretch/>
        </p:blipFill>
        <p:spPr>
          <a:xfrm>
            <a:off x="513806" y="566056"/>
            <a:ext cx="11369338" cy="6291943"/>
          </a:xfrm>
          <a:prstGeom prst="rect">
            <a:avLst/>
          </a:prstGeom>
        </p:spPr>
      </p:pic>
    </p:spTree>
    <p:extLst>
      <p:ext uri="{BB962C8B-B14F-4D97-AF65-F5344CB8AC3E}">
        <p14:creationId xmlns:p14="http://schemas.microsoft.com/office/powerpoint/2010/main" val="3393274385"/>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t="5378" r="281"/>
          <a:stretch/>
        </p:blipFill>
        <p:spPr>
          <a:xfrm>
            <a:off x="985672" y="130629"/>
            <a:ext cx="10178717" cy="6727371"/>
          </a:xfrm>
          <a:prstGeom prst="rect">
            <a:avLst/>
          </a:prstGeom>
        </p:spPr>
      </p:pic>
    </p:spTree>
    <p:extLst>
      <p:ext uri="{BB962C8B-B14F-4D97-AF65-F5344CB8AC3E}">
        <p14:creationId xmlns:p14="http://schemas.microsoft.com/office/powerpoint/2010/main" val="12071451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a:blip r:embed="rId2">
            <a:extLst>
              <a:ext uri="{BEBA8EAE-BF5A-486C-A8C5-ECC9F3942E4B}">
                <a14:imgProps xmlns:a14="http://schemas.microsoft.com/office/drawing/2010/main">
                  <a14:imgLayer r:embed="rId3">
                    <a14:imgEffect>
                      <a14:saturation sat="400000"/>
                    </a14:imgEffect>
                  </a14:imgLayer>
                </a14:imgProps>
              </a:ext>
            </a:extLst>
          </a:blip>
          <a:stretch>
            <a:fillRect/>
          </a:stretch>
        </p:blipFill>
        <p:spPr>
          <a:xfrm>
            <a:off x="2514600" y="70627"/>
            <a:ext cx="6698455" cy="6787373"/>
          </a:xfrm>
          <a:prstGeom prst="rect">
            <a:avLst/>
          </a:prstGeom>
        </p:spPr>
      </p:pic>
    </p:spTree>
    <p:extLst>
      <p:ext uri="{BB962C8B-B14F-4D97-AF65-F5344CB8AC3E}">
        <p14:creationId xmlns:p14="http://schemas.microsoft.com/office/powerpoint/2010/main" val="101462186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dirty="0"/>
          </a:p>
        </p:txBody>
      </p:sp>
      <p:pic>
        <p:nvPicPr>
          <p:cNvPr id="4" name="Picture 3"/>
          <p:cNvPicPr>
            <a:picLocks noChangeAspect="1"/>
          </p:cNvPicPr>
          <p:nvPr/>
        </p:nvPicPr>
        <p:blipFill>
          <a:blip r:embed="rId2"/>
          <a:stretch>
            <a:fillRect/>
          </a:stretch>
        </p:blipFill>
        <p:spPr>
          <a:xfrm>
            <a:off x="2352675" y="114"/>
            <a:ext cx="7429499" cy="6805422"/>
          </a:xfrm>
          <a:prstGeom prst="rect">
            <a:avLst/>
          </a:prstGeom>
        </p:spPr>
      </p:pic>
    </p:spTree>
    <p:extLst>
      <p:ext uri="{BB962C8B-B14F-4D97-AF65-F5344CB8AC3E}">
        <p14:creationId xmlns:p14="http://schemas.microsoft.com/office/powerpoint/2010/main" val="238843077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pic>
        <p:nvPicPr>
          <p:cNvPr id="4" name="Picture 3"/>
          <p:cNvPicPr>
            <a:picLocks noChangeAspect="1"/>
          </p:cNvPicPr>
          <p:nvPr/>
        </p:nvPicPr>
        <p:blipFill rotWithShape="1">
          <a:blip r:embed="rId2"/>
          <a:srcRect t="4845" r="667"/>
          <a:stretch/>
        </p:blipFill>
        <p:spPr>
          <a:xfrm>
            <a:off x="1198539" y="330926"/>
            <a:ext cx="9835222" cy="6500176"/>
          </a:xfrm>
          <a:prstGeom prst="rect">
            <a:avLst/>
          </a:prstGeom>
        </p:spPr>
      </p:pic>
    </p:spTree>
    <p:extLst>
      <p:ext uri="{BB962C8B-B14F-4D97-AF65-F5344CB8AC3E}">
        <p14:creationId xmlns:p14="http://schemas.microsoft.com/office/powerpoint/2010/main" val="37645764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1286393"/>
            <a:ext cx="7670800" cy="5571608"/>
          </a:xfrm>
          <a:prstGeom prst="rect">
            <a:avLst/>
          </a:prstGeom>
        </p:spPr>
      </p:pic>
      <p:grpSp>
        <p:nvGrpSpPr>
          <p:cNvPr id="7" name="Group 6"/>
          <p:cNvGrpSpPr/>
          <p:nvPr/>
        </p:nvGrpSpPr>
        <p:grpSpPr>
          <a:xfrm>
            <a:off x="6896100" y="0"/>
            <a:ext cx="5295900" cy="2260600"/>
            <a:chOff x="6683319" y="165100"/>
            <a:chExt cx="5295900" cy="2260600"/>
          </a:xfrm>
        </p:grpSpPr>
        <p:pic>
          <p:nvPicPr>
            <p:cNvPr id="5" name="Picture 4"/>
            <p:cNvPicPr>
              <a:picLocks noChangeAspect="1"/>
            </p:cNvPicPr>
            <p:nvPr/>
          </p:nvPicPr>
          <p:blipFill rotWithShape="1">
            <a:blip r:embed="rId3"/>
            <a:srcRect l="8350" t="30966" r="6151" b="6292"/>
            <a:stretch/>
          </p:blipFill>
          <p:spPr>
            <a:xfrm>
              <a:off x="6683319" y="165100"/>
              <a:ext cx="5295900" cy="2260600"/>
            </a:xfrm>
            <a:prstGeom prst="rect">
              <a:avLst/>
            </a:prstGeom>
          </p:spPr>
        </p:pic>
        <p:sp>
          <p:nvSpPr>
            <p:cNvPr id="6" name="Oval 5"/>
            <p:cNvSpPr/>
            <p:nvPr/>
          </p:nvSpPr>
          <p:spPr>
            <a:xfrm>
              <a:off x="10795000" y="342900"/>
              <a:ext cx="825500" cy="533400"/>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410321839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r="1627" b="9514"/>
          <a:stretch/>
        </p:blipFill>
        <p:spPr>
          <a:xfrm>
            <a:off x="1038741" y="844366"/>
            <a:ext cx="9585717" cy="5390971"/>
          </a:xfrm>
          <a:prstGeom prst="rect">
            <a:avLst/>
          </a:prstGeom>
        </p:spPr>
      </p:pic>
    </p:spTree>
    <p:extLst>
      <p:ext uri="{BB962C8B-B14F-4D97-AF65-F5344CB8AC3E}">
        <p14:creationId xmlns:p14="http://schemas.microsoft.com/office/powerpoint/2010/main" val="260511365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81000" y="182127"/>
            <a:ext cx="11518899" cy="6544252"/>
            <a:chOff x="381000" y="182127"/>
            <a:chExt cx="11518899" cy="6544252"/>
          </a:xfrm>
        </p:grpSpPr>
        <p:pic>
          <p:nvPicPr>
            <p:cNvPr id="2" name="Picture 1"/>
            <p:cNvPicPr>
              <a:picLocks noChangeAspect="1"/>
            </p:cNvPicPr>
            <p:nvPr/>
          </p:nvPicPr>
          <p:blipFill>
            <a:blip r:embed="rId2"/>
            <a:stretch>
              <a:fillRect/>
            </a:stretch>
          </p:blipFill>
          <p:spPr>
            <a:xfrm>
              <a:off x="381000" y="182127"/>
              <a:ext cx="11518899" cy="6544252"/>
            </a:xfrm>
            <a:prstGeom prst="rect">
              <a:avLst/>
            </a:prstGeom>
          </p:spPr>
        </p:pic>
        <p:sp>
          <p:nvSpPr>
            <p:cNvPr id="3" name="Oval 2"/>
            <p:cNvSpPr/>
            <p:nvPr/>
          </p:nvSpPr>
          <p:spPr>
            <a:xfrm>
              <a:off x="7305675" y="828675"/>
              <a:ext cx="1066800" cy="828675"/>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4400" b="1" dirty="0">
                  <a:solidFill>
                    <a:srgbClr val="FF0000"/>
                  </a:solidFill>
                </a:rPr>
                <a:t>:</a:t>
              </a:r>
              <a:endParaRPr lang="en-US" sz="4400" b="1" dirty="0">
                <a:solidFill>
                  <a:srgbClr val="FF0000"/>
                </a:solidFill>
              </a:endParaRPr>
            </a:p>
          </p:txBody>
        </p:sp>
      </p:grpSp>
    </p:spTree>
    <p:extLst>
      <p:ext uri="{BB962C8B-B14F-4D97-AF65-F5344CB8AC3E}">
        <p14:creationId xmlns:p14="http://schemas.microsoft.com/office/powerpoint/2010/main" val="360774482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467813" y="114300"/>
            <a:ext cx="9581187" cy="6587065"/>
          </a:xfrm>
          <a:prstGeom prst="rect">
            <a:avLst/>
          </a:prstGeom>
        </p:spPr>
      </p:pic>
    </p:spTree>
    <p:extLst>
      <p:ext uri="{BB962C8B-B14F-4D97-AF65-F5344CB8AC3E}">
        <p14:creationId xmlns:p14="http://schemas.microsoft.com/office/powerpoint/2010/main" val="33401628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fontScale="77500" lnSpcReduction="20000"/>
          </a:bodyPr>
          <a:lstStyle/>
          <a:p>
            <a:pPr marL="182563" indent="-182563">
              <a:buFont typeface="Wingdings" panose="05000000000000000000" pitchFamily="2" charset="2"/>
              <a:buChar char="§"/>
            </a:pPr>
            <a:r>
              <a:rPr lang="fa-IR" dirty="0"/>
              <a:t>چند واکسن در دنیا وجود دارد: </a:t>
            </a:r>
            <a:r>
              <a:rPr lang="en-US" dirty="0" err="1"/>
              <a:t>Dengvaxia</a:t>
            </a:r>
            <a:r>
              <a:rPr lang="en-US" dirty="0"/>
              <a:t>(CYD-TDV) </a:t>
            </a:r>
            <a:r>
              <a:rPr lang="fa-IR" dirty="0"/>
              <a:t> و </a:t>
            </a:r>
            <a:r>
              <a:rPr lang="en-US" dirty="0" err="1"/>
              <a:t>Qdengue</a:t>
            </a:r>
            <a:r>
              <a:rPr lang="en-US" dirty="0"/>
              <a:t>(TAK-003),</a:t>
            </a:r>
            <a:r>
              <a:rPr lang="en-US" dirty="0" err="1"/>
              <a:t>Gavi</a:t>
            </a:r>
            <a:endParaRPr lang="fa-IR" dirty="0"/>
          </a:p>
          <a:p>
            <a:pPr marL="0" indent="0">
              <a:buNone/>
            </a:pPr>
            <a:endParaRPr lang="fa-IR" dirty="0"/>
          </a:p>
          <a:p>
            <a:r>
              <a:rPr lang="en-US" sz="3600" dirty="0" err="1"/>
              <a:t>Qdengue</a:t>
            </a:r>
            <a:r>
              <a:rPr lang="fa-IR" sz="3600" dirty="0"/>
              <a:t> و</a:t>
            </a:r>
            <a:r>
              <a:rPr lang="en-US" sz="3600" dirty="0" err="1"/>
              <a:t>Dengvaxia</a:t>
            </a:r>
            <a:r>
              <a:rPr lang="fa-IR" sz="3600" dirty="0"/>
              <a:t>  در حال حاضر تاییدیه </a:t>
            </a:r>
            <a:r>
              <a:rPr lang="en-US" sz="3600" dirty="0"/>
              <a:t>WHO</a:t>
            </a:r>
            <a:r>
              <a:rPr lang="fa-IR" sz="3600" dirty="0"/>
              <a:t>  دارد.</a:t>
            </a:r>
          </a:p>
          <a:p>
            <a:r>
              <a:rPr lang="fa-IR" sz="3600" dirty="0"/>
              <a:t>در برخی کشورها همچون آمریکا، برزیل، تایلند و اندونری، فیلیپین استفاده می شود.</a:t>
            </a:r>
          </a:p>
          <a:p>
            <a:r>
              <a:rPr lang="fa-IR" sz="3600" dirty="0"/>
              <a:t> بدلیل برخی از محدودیت ها استفاده از آن شرایط خاص دارد.</a:t>
            </a:r>
            <a:endParaRPr lang="en-US" sz="3600" dirty="0"/>
          </a:p>
          <a:p>
            <a:r>
              <a:rPr lang="fa-IR" sz="3600" dirty="0"/>
              <a:t>واکسن تب دانگ</a:t>
            </a:r>
            <a:r>
              <a:rPr lang="en-US" sz="3600" dirty="0" err="1"/>
              <a:t>Dengvaxia</a:t>
            </a:r>
            <a:r>
              <a:rPr lang="fa-IR" sz="3600" dirty="0"/>
              <a:t> </a:t>
            </a:r>
          </a:p>
          <a:p>
            <a:r>
              <a:rPr lang="fa-IR" sz="3600" dirty="0"/>
              <a:t>برای افراد</a:t>
            </a:r>
            <a:r>
              <a:rPr lang="en-US" sz="3600" dirty="0"/>
              <a:t> </a:t>
            </a:r>
            <a:r>
              <a:rPr lang="fa-IR" sz="3600" b="1" dirty="0"/>
              <a:t>۹تا۴۵ سال </a:t>
            </a:r>
            <a:r>
              <a:rPr lang="fa-IR" sz="3600" dirty="0"/>
              <a:t>ساکن مناطق بومی تجویز می شود:</a:t>
            </a:r>
          </a:p>
          <a:p>
            <a:pPr marL="895350" indent="-355600">
              <a:buFont typeface="Wingdings" panose="05000000000000000000" pitchFamily="2" charset="2"/>
              <a:buChar char="§"/>
            </a:pPr>
            <a:r>
              <a:rPr lang="fa-IR" sz="3600" dirty="0"/>
              <a:t>که </a:t>
            </a:r>
            <a:r>
              <a:rPr lang="fa-IR" sz="3600" b="1" dirty="0"/>
              <a:t>قبلا حداقل یکبار به دانگ </a:t>
            </a:r>
            <a:r>
              <a:rPr lang="fa-IR" sz="3600" dirty="0"/>
              <a:t>مبتلا شده باشند</a:t>
            </a:r>
          </a:p>
          <a:p>
            <a:pPr marL="895350" indent="-355600">
              <a:buFont typeface="Wingdings" panose="05000000000000000000" pitchFamily="2" charset="2"/>
              <a:buChar char="§"/>
            </a:pPr>
            <a:r>
              <a:rPr lang="fa-IR" sz="3600" dirty="0"/>
              <a:t>در </a:t>
            </a:r>
            <a:r>
              <a:rPr lang="fa-IR" sz="3600" b="1" dirty="0"/>
              <a:t>مناطق اندمیک </a:t>
            </a:r>
            <a:r>
              <a:rPr lang="fa-IR" sz="3600" dirty="0"/>
              <a:t>زندگی می کنند</a:t>
            </a:r>
          </a:p>
          <a:p>
            <a:pPr marL="895350" indent="-355600">
              <a:buFont typeface="Wingdings" panose="05000000000000000000" pitchFamily="2" charset="2"/>
              <a:buChar char="§"/>
            </a:pPr>
            <a:endParaRPr lang="fa-IR" dirty="0"/>
          </a:p>
          <a:p>
            <a:pPr marL="539750" indent="0" algn="ctr">
              <a:buNone/>
            </a:pPr>
            <a:r>
              <a:rPr lang="fa-IR" b="1" dirty="0">
                <a:solidFill>
                  <a:srgbClr val="FF0000"/>
                </a:solidFill>
              </a:rPr>
              <a:t>مناسب شرایط  در حال حاضر کشور ایران نیست</a:t>
            </a:r>
          </a:p>
        </p:txBody>
      </p:sp>
      <p:sp>
        <p:nvSpPr>
          <p:cNvPr id="3" name="Title 2"/>
          <p:cNvSpPr>
            <a:spLocks noGrp="1"/>
          </p:cNvSpPr>
          <p:nvPr>
            <p:ph type="title"/>
          </p:nvPr>
        </p:nvSpPr>
        <p:spPr/>
        <p:txBody>
          <a:bodyPr/>
          <a:lstStyle/>
          <a:p>
            <a:r>
              <a:rPr lang="fa-IR" dirty="0"/>
              <a:t>واکسن تب دانگ</a:t>
            </a:r>
            <a:endParaRPr lang="en-US" dirty="0"/>
          </a:p>
        </p:txBody>
      </p:sp>
    </p:spTree>
    <p:extLst>
      <p:ext uri="{BB962C8B-B14F-4D97-AF65-F5344CB8AC3E}">
        <p14:creationId xmlns:p14="http://schemas.microsoft.com/office/powerpoint/2010/main" val="146262286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914400" y="2396320"/>
            <a:ext cx="10607039" cy="1251655"/>
          </a:xfrm>
          <a:solidFill>
            <a:srgbClr val="00B050"/>
          </a:solidFill>
        </p:spPr>
        <p:txBody>
          <a:bodyPr>
            <a:noAutofit/>
          </a:bodyPr>
          <a:lstStyle/>
          <a:p>
            <a:r>
              <a:rPr lang="fa-IR" sz="3600" dirty="0"/>
              <a:t>اقدامات انجام شده در راستای کنترل پشه مهاجم در استان های آلوده به پشه ناقل آئدس اجیپتی و آئدس آلبوپیکتوس</a:t>
            </a:r>
          </a:p>
        </p:txBody>
      </p:sp>
    </p:spTree>
    <p:extLst>
      <p:ext uri="{BB962C8B-B14F-4D97-AF65-F5344CB8AC3E}">
        <p14:creationId xmlns:p14="http://schemas.microsoft.com/office/powerpoint/2010/main" val="26037952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fa-IR" dirty="0"/>
              <a:t>بهسازی محیط و کنترل ناقل</a:t>
            </a:r>
          </a:p>
          <a:p>
            <a:r>
              <a:rPr lang="fa-IR" dirty="0"/>
              <a:t>مراقبت حشره شناسی</a:t>
            </a:r>
          </a:p>
          <a:p>
            <a:r>
              <a:rPr lang="fa-IR" dirty="0"/>
              <a:t>مراقبت انسانی</a:t>
            </a:r>
          </a:p>
          <a:p>
            <a:r>
              <a:rPr lang="fa-IR" dirty="0"/>
              <a:t>آموزش مردم و جلب مشارکت مردمی</a:t>
            </a:r>
          </a:p>
        </p:txBody>
      </p:sp>
      <p:sp>
        <p:nvSpPr>
          <p:cNvPr id="3" name="Title 2"/>
          <p:cNvSpPr>
            <a:spLocks noGrp="1"/>
          </p:cNvSpPr>
          <p:nvPr>
            <p:ph type="title"/>
          </p:nvPr>
        </p:nvSpPr>
        <p:spPr>
          <a:xfrm>
            <a:off x="295550" y="124925"/>
            <a:ext cx="9922806" cy="1325563"/>
          </a:xfrm>
          <a:solidFill>
            <a:srgbClr val="00B050"/>
          </a:solidFill>
        </p:spPr>
        <p:txBody>
          <a:bodyPr>
            <a:noAutofit/>
          </a:bodyPr>
          <a:lstStyle/>
          <a:p>
            <a:r>
              <a:rPr lang="fa-IR" sz="2800" dirty="0"/>
              <a:t>اقدامات انجام شده در راستای کنترل پشه مهاجم در استان های آلوده به پشه ناقل آئدس اجیپتی و آئدس آلبوپیکتوس</a:t>
            </a:r>
            <a:br>
              <a:rPr lang="fa-IR" sz="3200" dirty="0"/>
            </a:br>
            <a:r>
              <a:rPr lang="fa-IR" sz="3200" dirty="0">
                <a:cs typeface="B Titr" panose="00000700000000000000" pitchFamily="2" charset="-78"/>
              </a:rPr>
              <a:t> </a:t>
            </a:r>
            <a:endParaRPr lang="en-US" sz="3200" dirty="0"/>
          </a:p>
        </p:txBody>
      </p:sp>
      <p:sp>
        <p:nvSpPr>
          <p:cNvPr id="4" name="Rectangle 3"/>
          <p:cNvSpPr/>
          <p:nvPr/>
        </p:nvSpPr>
        <p:spPr>
          <a:xfrm>
            <a:off x="1146774" y="4148489"/>
            <a:ext cx="9885146" cy="2062610"/>
          </a:xfrm>
          <a:prstGeom prst="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fa-IR" sz="2400" dirty="0"/>
          </a:p>
          <a:p>
            <a:pPr algn="r" rtl="1"/>
            <a:r>
              <a:rPr lang="fa-IR" sz="2800" b="1" dirty="0">
                <a:solidFill>
                  <a:schemeClr val="tx1"/>
                </a:solidFill>
              </a:rPr>
              <a:t>راه حل اساسی</a:t>
            </a:r>
            <a:endParaRPr lang="fa-IR" sz="2800" dirty="0">
              <a:solidFill>
                <a:schemeClr val="tx1"/>
              </a:solidFill>
            </a:endParaRPr>
          </a:p>
          <a:p>
            <a:pPr marL="342900" indent="-342900" algn="r" rtl="1">
              <a:buFont typeface="Wingdings" panose="05000000000000000000" pitchFamily="2" charset="2"/>
              <a:buChar char="ü"/>
            </a:pPr>
            <a:r>
              <a:rPr lang="fa-IR" sz="2400" b="1" dirty="0">
                <a:solidFill>
                  <a:srgbClr val="FF0000"/>
                </a:solidFill>
              </a:rPr>
              <a:t>بهسازی </a:t>
            </a:r>
            <a:r>
              <a:rPr lang="fa-IR" sz="3200" b="1" dirty="0">
                <a:solidFill>
                  <a:srgbClr val="FF0000"/>
                </a:solidFill>
              </a:rPr>
              <a:t>محیط </a:t>
            </a:r>
            <a:r>
              <a:rPr lang="fa-IR" sz="3200" dirty="0"/>
              <a:t>مستمر از طریق آموزش و جلب مشارکت مردمی و سازمان های متولی</a:t>
            </a:r>
          </a:p>
          <a:p>
            <a:pPr marL="342900" indent="-342900" algn="r" rtl="1">
              <a:buFont typeface="Wingdings" panose="05000000000000000000" pitchFamily="2" charset="2"/>
              <a:buChar char="ü"/>
            </a:pPr>
            <a:r>
              <a:rPr lang="fa-IR" sz="3200" dirty="0"/>
              <a:t>آماده بودن سیستم درمان برای مدیریت اپیدمی های انفجاری</a:t>
            </a:r>
          </a:p>
          <a:p>
            <a:pPr algn="r" rtl="1"/>
            <a:endParaRPr lang="en-US" sz="2400" dirty="0"/>
          </a:p>
        </p:txBody>
      </p:sp>
    </p:spTree>
    <p:extLst>
      <p:ext uri="{BB962C8B-B14F-4D97-AF65-F5344CB8AC3E}">
        <p14:creationId xmlns:p14="http://schemas.microsoft.com/office/powerpoint/2010/main" val="251310457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308008" y="195747"/>
            <a:ext cx="10015086" cy="1088873"/>
          </a:xfrm>
          <a:solidFill>
            <a:srgbClr val="00B050"/>
          </a:solidFill>
        </p:spPr>
        <p:txBody>
          <a:bodyPr>
            <a:normAutofit/>
          </a:bodyPr>
          <a:lstStyle/>
          <a:p>
            <a:pPr algn="r" rtl="1"/>
            <a:r>
              <a:rPr lang="fa-IR" b="1" dirty="0">
                <a:solidFill>
                  <a:srgbClr val="FF0000"/>
                </a:solidFill>
              </a:rPr>
              <a:t>اقدامات انجام شده پس از صید آئدس اجیپتی </a:t>
            </a:r>
            <a:endParaRPr lang="en-US" b="1" dirty="0">
              <a:solidFill>
                <a:srgbClr val="FF0000"/>
              </a:solidFill>
            </a:endParaRPr>
          </a:p>
        </p:txBody>
      </p:sp>
      <p:graphicFrame>
        <p:nvGraphicFramePr>
          <p:cNvPr id="12" name="Diagram 11"/>
          <p:cNvGraphicFramePr/>
          <p:nvPr>
            <p:extLst>
              <p:ext uri="{D42A27DB-BD31-4B8C-83A1-F6EECF244321}">
                <p14:modId xmlns:p14="http://schemas.microsoft.com/office/powerpoint/2010/main" val="2331001867"/>
              </p:ext>
            </p:extLst>
          </p:nvPr>
        </p:nvGraphicFramePr>
        <p:xfrm>
          <a:off x="855476" y="1284620"/>
          <a:ext cx="1049832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4675702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50"/>
          </a:solidFill>
        </p:spPr>
        <p:txBody>
          <a:bodyPr>
            <a:normAutofit/>
          </a:bodyPr>
          <a:lstStyle/>
          <a:p>
            <a:pPr algn="r" rtl="1"/>
            <a:r>
              <a:rPr lang="fa-IR" sz="3600" b="1" dirty="0">
                <a:solidFill>
                  <a:schemeClr val="bg1">
                    <a:lumMod val="95000"/>
                  </a:schemeClr>
                </a:solidFill>
                <a:cs typeface="B Nazanin" panose="00000400000000000000" pitchFamily="2" charset="-78"/>
              </a:rPr>
              <a:t>فعالیتها</a:t>
            </a:r>
            <a:endParaRPr lang="en-US" sz="3600" b="1" dirty="0">
              <a:solidFill>
                <a:schemeClr val="bg1">
                  <a:lumMod val="95000"/>
                </a:schemeClr>
              </a:solidFill>
              <a:cs typeface="B Nazanin" panose="00000400000000000000" pitchFamily="2" charset="-78"/>
            </a:endParaRPr>
          </a:p>
        </p:txBody>
      </p:sp>
      <p:sp>
        <p:nvSpPr>
          <p:cNvPr id="3" name="Content Placeholder 2"/>
          <p:cNvSpPr>
            <a:spLocks noGrp="1"/>
          </p:cNvSpPr>
          <p:nvPr>
            <p:ph idx="1"/>
          </p:nvPr>
        </p:nvSpPr>
        <p:spPr/>
        <p:txBody>
          <a:bodyPr>
            <a:normAutofit fontScale="92500" lnSpcReduction="10000"/>
          </a:bodyPr>
          <a:lstStyle/>
          <a:p>
            <a:pPr marL="0" indent="0" algn="r" rtl="1">
              <a:buNone/>
            </a:pPr>
            <a:r>
              <a:rPr lang="fa-IR" sz="3600" b="1" dirty="0">
                <a:solidFill>
                  <a:srgbClr val="FF0000"/>
                </a:solidFill>
              </a:rPr>
              <a:t>بهسازی محیط و کنترل ناقل</a:t>
            </a:r>
          </a:p>
          <a:p>
            <a:pPr lvl="1" algn="r" rtl="1"/>
            <a:r>
              <a:rPr lang="fa-IR" sz="2000" dirty="0"/>
              <a:t>بهسازی و از بین بردن زیستگاه های لاروی </a:t>
            </a:r>
          </a:p>
          <a:p>
            <a:pPr lvl="1" algn="r" rtl="1"/>
            <a:r>
              <a:rPr lang="fa-IR" sz="2000" dirty="0"/>
              <a:t>لارو کشی (بیولوژیک و شیمیایی)</a:t>
            </a:r>
          </a:p>
          <a:p>
            <a:pPr lvl="1" algn="r" rtl="1"/>
            <a:r>
              <a:rPr lang="fa-IR" dirty="0"/>
              <a:t> مه پاشی در شعاع 500 متری نقطه صید</a:t>
            </a:r>
          </a:p>
          <a:p>
            <a:pPr lvl="1" algn="r" rtl="1"/>
            <a:r>
              <a:rPr lang="fa-IR" dirty="0"/>
              <a:t>سم پاشی بنا به ضرورت</a:t>
            </a:r>
          </a:p>
          <a:p>
            <a:pPr lvl="1" algn="r" rtl="1"/>
            <a:endParaRPr lang="fa-IR" dirty="0"/>
          </a:p>
          <a:p>
            <a:pPr marL="0" indent="0" algn="r" rtl="1">
              <a:buNone/>
            </a:pPr>
            <a:r>
              <a:rPr lang="fa-IR" sz="3600" b="1" dirty="0">
                <a:solidFill>
                  <a:srgbClr val="FF0000"/>
                </a:solidFill>
              </a:rPr>
              <a:t>مراقبت حشره شناسی</a:t>
            </a:r>
          </a:p>
          <a:p>
            <a:pPr lvl="1" algn="just" rtl="1"/>
            <a:r>
              <a:rPr lang="fa-IR" dirty="0"/>
              <a:t>تهیه نقشه از کلیه مبادی پرخطر </a:t>
            </a:r>
          </a:p>
          <a:p>
            <a:pPr lvl="1" algn="just" rtl="1"/>
            <a:r>
              <a:rPr lang="fa-IR" dirty="0"/>
              <a:t>اوویترپ گذاری (تله تخم) در سایتها هر 15 روز یکبار</a:t>
            </a:r>
          </a:p>
          <a:p>
            <a:pPr lvl="1" algn="just" rtl="1"/>
            <a:r>
              <a:rPr lang="fa-IR" dirty="0"/>
              <a:t>بررسی های لاروی </a:t>
            </a:r>
          </a:p>
          <a:p>
            <a:pPr lvl="1" algn="just" rtl="1"/>
            <a:r>
              <a:rPr lang="fa-IR" dirty="0"/>
              <a:t>مراقبت خانه به خانه (آموزش، بهسازی محیط و بررسی های</a:t>
            </a:r>
          </a:p>
          <a:p>
            <a:pPr marL="457200" lvl="1" indent="0" algn="just" rtl="1">
              <a:buNone/>
            </a:pPr>
            <a:r>
              <a:rPr lang="fa-IR" dirty="0"/>
              <a:t> حشره شناسی)</a:t>
            </a:r>
            <a:endParaRPr lang="en-US" dirty="0"/>
          </a:p>
          <a:p>
            <a:pPr lvl="1" algn="r" rtl="1"/>
            <a:endParaRPr lang="en-US" dirty="0"/>
          </a:p>
          <a:p>
            <a:pPr algn="r" rtl="1"/>
            <a:endParaRPr lang="fa-IR" dirty="0"/>
          </a:p>
          <a:p>
            <a:pPr algn="r" rtl="1"/>
            <a:endParaRPr lang="fa-IR" dirty="0"/>
          </a:p>
          <a:p>
            <a:pPr algn="r" rtl="1"/>
            <a:endParaRPr lang="fa-IR" dirty="0"/>
          </a:p>
        </p:txBody>
      </p:sp>
      <p:sp>
        <p:nvSpPr>
          <p:cNvPr id="5" name="AutoShape 2" descr="blob:https://web.whatsapp.com/19ccc43a-1634-4da3-8bc5-fc2425792afe"/>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 name="AutoShape 4" descr="blob:https://web.whatsapp.com/19ccc43a-1634-4da3-8bc5-fc2425792afe"/>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pic>
        <p:nvPicPr>
          <p:cNvPr id="7" name="Picture 6"/>
          <p:cNvPicPr>
            <a:picLocks noChangeAspect="1"/>
          </p:cNvPicPr>
          <p:nvPr/>
        </p:nvPicPr>
        <p:blipFill>
          <a:blip r:embed="rId2"/>
          <a:stretch>
            <a:fillRect/>
          </a:stretch>
        </p:blipFill>
        <p:spPr>
          <a:xfrm>
            <a:off x="307975" y="1527456"/>
            <a:ext cx="4649507" cy="4649507"/>
          </a:xfrm>
          <a:prstGeom prst="rect">
            <a:avLst/>
          </a:prstGeom>
        </p:spPr>
      </p:pic>
    </p:spTree>
    <p:extLst>
      <p:ext uri="{BB962C8B-B14F-4D97-AF65-F5344CB8AC3E}">
        <p14:creationId xmlns:p14="http://schemas.microsoft.com/office/powerpoint/2010/main" val="1224861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00B050"/>
          </a:solidFill>
        </p:spPr>
        <p:txBody>
          <a:bodyPr>
            <a:normAutofit/>
          </a:bodyPr>
          <a:lstStyle/>
          <a:p>
            <a:pPr algn="r" rtl="1"/>
            <a:r>
              <a:rPr lang="fa-IR" sz="3600" b="1" dirty="0">
                <a:solidFill>
                  <a:schemeClr val="bg1">
                    <a:lumMod val="95000"/>
                  </a:schemeClr>
                </a:solidFill>
                <a:cs typeface="B Nazanin" panose="00000400000000000000" pitchFamily="2" charset="-78"/>
              </a:rPr>
              <a:t>مداخلات شیمیایی</a:t>
            </a:r>
            <a:r>
              <a:rPr lang="en-US" sz="3600" b="1" dirty="0">
                <a:solidFill>
                  <a:schemeClr val="bg1">
                    <a:lumMod val="95000"/>
                  </a:schemeClr>
                </a:solidFill>
                <a:cs typeface="B Nazanin" panose="00000400000000000000" pitchFamily="2" charset="-78"/>
              </a:rPr>
              <a:t> </a:t>
            </a:r>
            <a:r>
              <a:rPr lang="fa-IR" sz="3600" b="1" dirty="0">
                <a:solidFill>
                  <a:schemeClr val="bg1">
                    <a:lumMod val="95000"/>
                  </a:schemeClr>
                </a:solidFill>
                <a:cs typeface="B Nazanin" panose="00000400000000000000" pitchFamily="2" charset="-78"/>
              </a:rPr>
              <a:t>(مه پاشی و لاروکشی)</a:t>
            </a:r>
            <a:endParaRPr lang="en-US" sz="3600" b="1" dirty="0">
              <a:solidFill>
                <a:schemeClr val="bg1">
                  <a:lumMod val="95000"/>
                </a:schemeClr>
              </a:solidFill>
              <a:cs typeface="B Nazanin" panose="00000400000000000000" pitchFamily="2" charset="-78"/>
            </a:endParaRP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46375" y="2681299"/>
            <a:ext cx="5051613" cy="2947470"/>
          </a:xfrm>
          <a:prstGeom prst="rect">
            <a:avLst/>
          </a:prstGeom>
          <a:ln>
            <a:noFill/>
          </a:ln>
          <a:effectLst>
            <a:softEdge rad="112500"/>
          </a:effectLst>
        </p:spPr>
      </p:pic>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6420" y="1690688"/>
            <a:ext cx="4696192" cy="4696192"/>
          </a:xfrm>
          <a:prstGeom prst="rect">
            <a:avLst/>
          </a:prstGeom>
        </p:spPr>
      </p:pic>
    </p:spTree>
    <p:extLst>
      <p:ext uri="{BB962C8B-B14F-4D97-AF65-F5344CB8AC3E}">
        <p14:creationId xmlns:p14="http://schemas.microsoft.com/office/powerpoint/2010/main" val="12859101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78353" y="1794327"/>
            <a:ext cx="3680177" cy="4906903"/>
          </a:xfrm>
          <a:prstGeom prst="rect">
            <a:avLst/>
          </a:prstGeom>
          <a:ln>
            <a:noFill/>
          </a:ln>
          <a:effectLst/>
        </p:spPr>
      </p:pic>
      <p:pic>
        <p:nvPicPr>
          <p:cNvPr id="3" name="Picture 2"/>
          <p:cNvPicPr>
            <a:picLocks noChangeAspect="1"/>
          </p:cNvPicPr>
          <p:nvPr/>
        </p:nvPicPr>
        <p:blipFill>
          <a:blip r:embed="rId3"/>
          <a:stretch>
            <a:fillRect/>
          </a:stretch>
        </p:blipFill>
        <p:spPr>
          <a:xfrm flipH="1">
            <a:off x="8074017" y="1792965"/>
            <a:ext cx="3732805" cy="4908265"/>
          </a:xfrm>
          <a:prstGeom prst="rect">
            <a:avLst/>
          </a:prstGeom>
          <a:ln>
            <a:noFill/>
          </a:ln>
          <a:effectLst/>
        </p:spPr>
      </p:pic>
      <p:sp>
        <p:nvSpPr>
          <p:cNvPr id="6" name="TextBox 5"/>
          <p:cNvSpPr txBox="1"/>
          <p:nvPr/>
        </p:nvSpPr>
        <p:spPr>
          <a:xfrm>
            <a:off x="4111650" y="5004599"/>
            <a:ext cx="3577190" cy="1384995"/>
          </a:xfrm>
          <a:prstGeom prst="rect">
            <a:avLst/>
          </a:prstGeom>
          <a:solidFill>
            <a:schemeClr val="accent2">
              <a:lumMod val="20000"/>
              <a:lumOff val="80000"/>
            </a:schemeClr>
          </a:solidFill>
        </p:spPr>
        <p:txBody>
          <a:bodyPr wrap="square" rtlCol="0">
            <a:spAutoFit/>
          </a:bodyPr>
          <a:lstStyle/>
          <a:p>
            <a:pPr algn="ctr" rtl="1"/>
            <a:r>
              <a:rPr lang="fa-IR" sz="2800" b="1" dirty="0">
                <a:cs typeface="B Nazanin" panose="00000400000000000000" pitchFamily="2" charset="-78"/>
              </a:rPr>
              <a:t>نمونه ای لاروکشی در زیستگاه ها ی لاروی ساختمانهای در حال ساخت </a:t>
            </a:r>
            <a:endParaRPr lang="en-US" sz="2800" b="1" dirty="0">
              <a:cs typeface="B Nazanin" panose="00000400000000000000" pitchFamily="2" charset="-78"/>
            </a:endParaRPr>
          </a:p>
        </p:txBody>
      </p:sp>
      <p:pic>
        <p:nvPicPr>
          <p:cNvPr id="5" name="Picture 4"/>
          <p:cNvPicPr>
            <a:picLocks noChangeAspect="1"/>
          </p:cNvPicPr>
          <p:nvPr/>
        </p:nvPicPr>
        <p:blipFill rotWithShape="1">
          <a:blip r:embed="rId4">
            <a:extLst>
              <a:ext uri="{28A0092B-C50C-407E-A947-70E740481C1C}">
                <a14:useLocalDpi xmlns:a14="http://schemas.microsoft.com/office/drawing/2010/main" val="0"/>
              </a:ext>
            </a:extLst>
          </a:blip>
          <a:srcRect l="18230" r="13524"/>
          <a:stretch/>
        </p:blipFill>
        <p:spPr>
          <a:xfrm>
            <a:off x="4147413" y="1821648"/>
            <a:ext cx="3637721" cy="2854859"/>
          </a:xfrm>
          <a:prstGeom prst="rect">
            <a:avLst/>
          </a:prstGeom>
          <a:ln>
            <a:noFill/>
          </a:ln>
          <a:effectLst/>
        </p:spPr>
      </p:pic>
      <p:sp>
        <p:nvSpPr>
          <p:cNvPr id="2" name="Title 1"/>
          <p:cNvSpPr>
            <a:spLocks noGrp="1"/>
          </p:cNvSpPr>
          <p:nvPr>
            <p:ph type="title"/>
          </p:nvPr>
        </p:nvSpPr>
        <p:spPr>
          <a:xfrm>
            <a:off x="327259" y="290967"/>
            <a:ext cx="9905412" cy="1173906"/>
          </a:xfrm>
          <a:solidFill>
            <a:srgbClr val="00B050"/>
          </a:solidFill>
        </p:spPr>
        <p:txBody>
          <a:bodyPr>
            <a:normAutofit/>
          </a:bodyPr>
          <a:lstStyle/>
          <a:p>
            <a:pPr algn="r"/>
            <a:r>
              <a:rPr lang="fa-IR" sz="3600" b="1" dirty="0">
                <a:solidFill>
                  <a:schemeClr val="bg1">
                    <a:lumMod val="95000"/>
                  </a:schemeClr>
                </a:solidFill>
                <a:cs typeface="+mn-cs"/>
              </a:rPr>
              <a:t>کنترل شیمیایی ناقل</a:t>
            </a:r>
            <a:endParaRPr lang="en-US" sz="3600" b="1" dirty="0">
              <a:solidFill>
                <a:schemeClr val="bg1">
                  <a:lumMod val="95000"/>
                </a:schemeClr>
              </a:solidFill>
              <a:cs typeface="+mn-cs"/>
            </a:endParaRPr>
          </a:p>
        </p:txBody>
      </p:sp>
    </p:spTree>
    <p:extLst>
      <p:ext uri="{BB962C8B-B14F-4D97-AF65-F5344CB8AC3E}">
        <p14:creationId xmlns:p14="http://schemas.microsoft.com/office/powerpoint/2010/main" val="318049884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638" y="197709"/>
            <a:ext cx="6391175" cy="345085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51813" y="3612291"/>
            <a:ext cx="2823220" cy="2613976"/>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0638" y="3610059"/>
            <a:ext cx="5938391" cy="2672276"/>
          </a:xfrm>
          <a:prstGeom prst="rect">
            <a:avLst/>
          </a:prstGeom>
        </p:spPr>
      </p:pic>
      <p:pic>
        <p:nvPicPr>
          <p:cNvPr id="7" name="Content Placeholder 3"/>
          <p:cNvPicPr>
            <a:picLocks noChangeAspect="1"/>
          </p:cNvPicPr>
          <p:nvPr/>
        </p:nvPicPr>
        <p:blipFill>
          <a:blip r:embed="rId5"/>
          <a:stretch>
            <a:fillRect/>
          </a:stretch>
        </p:blipFill>
        <p:spPr>
          <a:xfrm>
            <a:off x="6766560" y="309854"/>
            <a:ext cx="4815653" cy="313030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8" name="Rounded Rectangle 7"/>
          <p:cNvSpPr/>
          <p:nvPr/>
        </p:nvSpPr>
        <p:spPr>
          <a:xfrm>
            <a:off x="9531771" y="3612291"/>
            <a:ext cx="2570206" cy="2419060"/>
          </a:xfrm>
          <a:prstGeom prst="roundRect">
            <a:avLst/>
          </a:prstGeom>
          <a:solidFill>
            <a:srgbClr val="00B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200" b="1" dirty="0"/>
              <a:t>انجام عملیات کنترل ناقلین</a:t>
            </a:r>
            <a:endParaRPr lang="en-US" sz="3200" b="1" dirty="0"/>
          </a:p>
        </p:txBody>
      </p:sp>
    </p:spTree>
    <p:extLst>
      <p:ext uri="{BB962C8B-B14F-4D97-AF65-F5344CB8AC3E}">
        <p14:creationId xmlns:p14="http://schemas.microsoft.com/office/powerpoint/2010/main" val="260077052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7913" y="231925"/>
            <a:ext cx="9956800" cy="1175533"/>
          </a:xfrm>
          <a:solidFill>
            <a:srgbClr val="00B050"/>
          </a:solidFill>
        </p:spPr>
        <p:txBody>
          <a:bodyPr>
            <a:normAutofit/>
          </a:bodyPr>
          <a:lstStyle/>
          <a:p>
            <a:pPr algn="r" rtl="1"/>
            <a:r>
              <a:rPr lang="fa-IR" sz="3200" b="1" dirty="0">
                <a:solidFill>
                  <a:schemeClr val="bg1">
                    <a:lumMod val="95000"/>
                  </a:schemeClr>
                </a:solidFill>
                <a:cs typeface="B Nazanin" panose="00000400000000000000" pitchFamily="2" charset="-78"/>
              </a:rPr>
              <a:t>اقدامات ساختاری بهداشت محیط  جهت کنترل آئدس در استان</a:t>
            </a:r>
            <a:endParaRPr lang="en-US" sz="3200" b="1" dirty="0">
              <a:solidFill>
                <a:schemeClr val="bg1">
                  <a:lumMod val="95000"/>
                </a:schemeClr>
              </a:solidFill>
              <a:cs typeface="B Nazanin" panose="00000400000000000000" pitchFamily="2" charset="-78"/>
            </a:endParaRPr>
          </a:p>
        </p:txBody>
      </p:sp>
      <p:sp>
        <p:nvSpPr>
          <p:cNvPr id="3" name="Content Placeholder 2"/>
          <p:cNvSpPr>
            <a:spLocks noGrp="1"/>
          </p:cNvSpPr>
          <p:nvPr>
            <p:ph idx="1"/>
          </p:nvPr>
        </p:nvSpPr>
        <p:spPr>
          <a:xfrm>
            <a:off x="838200" y="1407459"/>
            <a:ext cx="10618694" cy="4769504"/>
          </a:xfrm>
        </p:spPr>
        <p:txBody>
          <a:bodyPr>
            <a:normAutofit fontScale="92500" lnSpcReduction="10000"/>
          </a:bodyPr>
          <a:lstStyle/>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تشکیل کمیته بهسازی محیط و مبارزه با ناقل  در استانداری </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تشکیل کمیته علمی با حضور دانشکده بهداشت </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 ایجاد فرایند و چگونگی انجام برنامه در استان و شهرستانهای استان با ایجاد چارت</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تدوین وظایف برای هر کارشناس و تعریف کانون و درجه اهمیت آن  و چگونگی لینک با بیماریها </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انجام مکاتبات  در سطح های مختلف( محیطی و ستادی و بین بخشی)</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رایزنی برای ایجاد کمیته های مختلف  خصوصا فعال سازی بهسازی محیط در شهرستانها</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تشکیل تیمهای بازرسی  و تهیه نقشه رنگ بندی نقاط مستعد رشد و نمو پشه ایدس و نقاط بهسازی شده</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آموزش دست اندرکاران موضوع بهسازی محیط</a:t>
            </a:r>
          </a:p>
          <a:p>
            <a:pPr marL="228600" lvl="0" indent="-228600" algn="r" rtl="1">
              <a:lnSpc>
                <a:spcPct val="90000"/>
              </a:lnSpc>
              <a:spcBef>
                <a:spcPts val="1000"/>
              </a:spcBef>
              <a:buClrTx/>
              <a:buSzTx/>
              <a:buFont typeface="Arial" panose="020B0604020202020204" pitchFamily="34" charset="0"/>
              <a:buChar char="•"/>
            </a:pPr>
            <a:r>
              <a:rPr lang="fa-IR" sz="2800" b="1" dirty="0">
                <a:solidFill>
                  <a:prstClr val="black"/>
                </a:solidFill>
                <a:latin typeface="Calibri"/>
                <a:cs typeface="B Nazanin" panose="00000400000000000000" pitchFamily="2" charset="-78"/>
              </a:rPr>
              <a:t>حساس سازی صنایع و ادارات در خصوص بهسازی محیط و درگیر کردن واحدهای صنفی</a:t>
            </a:r>
          </a:p>
          <a:p>
            <a:pPr marL="228600" lvl="0" indent="-228600" algn="r" rtl="1">
              <a:lnSpc>
                <a:spcPct val="90000"/>
              </a:lnSpc>
              <a:spcBef>
                <a:spcPts val="1000"/>
              </a:spcBef>
              <a:buClrTx/>
              <a:buSzTx/>
              <a:buFont typeface="Arial" panose="020B0604020202020204" pitchFamily="34" charset="0"/>
              <a:buChar char="•"/>
            </a:pPr>
            <a:endParaRPr lang="fa-IR" sz="2800" b="1" dirty="0">
              <a:solidFill>
                <a:prstClr val="black"/>
              </a:solidFill>
              <a:latin typeface="Calibri"/>
              <a:cs typeface="B Nazanin" panose="00000400000000000000" pitchFamily="2" charset="-78"/>
            </a:endParaRPr>
          </a:p>
          <a:p>
            <a:pPr marL="228600" lvl="0" indent="-228600" algn="r" rtl="1">
              <a:lnSpc>
                <a:spcPct val="90000"/>
              </a:lnSpc>
              <a:spcBef>
                <a:spcPts val="1000"/>
              </a:spcBef>
              <a:buClrTx/>
              <a:buSzTx/>
              <a:buFont typeface="Arial" panose="020B0604020202020204" pitchFamily="34" charset="0"/>
              <a:buChar char="•"/>
            </a:pPr>
            <a:endParaRPr lang="fa-IR" sz="2800" b="1" dirty="0">
              <a:solidFill>
                <a:prstClr val="black"/>
              </a:solidFill>
              <a:latin typeface="Calibri"/>
              <a:cs typeface="B Nazanin" panose="00000400000000000000" pitchFamily="2" charset="-78"/>
            </a:endParaRPr>
          </a:p>
          <a:p>
            <a:pPr marL="228600" lvl="0" indent="-228600" algn="r" rtl="1">
              <a:lnSpc>
                <a:spcPct val="90000"/>
              </a:lnSpc>
              <a:spcBef>
                <a:spcPts val="1000"/>
              </a:spcBef>
              <a:buClrTx/>
              <a:buSzTx/>
              <a:buFont typeface="Arial" panose="020B0604020202020204" pitchFamily="34" charset="0"/>
              <a:buChar char="•"/>
            </a:pPr>
            <a:endParaRPr lang="fa-IR" sz="2800" b="1" dirty="0">
              <a:solidFill>
                <a:prstClr val="black"/>
              </a:solidFill>
              <a:latin typeface="Calibri"/>
              <a:cs typeface="B Nazanin" panose="00000400000000000000" pitchFamily="2" charset="-78"/>
            </a:endParaRPr>
          </a:p>
          <a:p>
            <a:pPr marL="228600" lvl="0" indent="-228600" algn="r" rtl="1">
              <a:lnSpc>
                <a:spcPct val="90000"/>
              </a:lnSpc>
              <a:spcBef>
                <a:spcPts val="1000"/>
              </a:spcBef>
              <a:buClrTx/>
              <a:buSzTx/>
              <a:buFont typeface="Arial" panose="020B0604020202020204" pitchFamily="34" charset="0"/>
              <a:buChar char="•"/>
            </a:pPr>
            <a:endParaRPr lang="fa-IR" sz="2800" b="1" dirty="0">
              <a:solidFill>
                <a:prstClr val="black"/>
              </a:solidFill>
              <a:latin typeface="Calibri"/>
              <a:cs typeface="B Nazanin" panose="00000400000000000000" pitchFamily="2" charset="-78"/>
            </a:endParaRPr>
          </a:p>
          <a:p>
            <a:pPr marL="228600" lvl="0" indent="-228600" algn="r" rtl="1">
              <a:lnSpc>
                <a:spcPct val="90000"/>
              </a:lnSpc>
              <a:spcBef>
                <a:spcPts val="1000"/>
              </a:spcBef>
              <a:buClrTx/>
              <a:buSzTx/>
              <a:buFont typeface="Arial" panose="020B0604020202020204" pitchFamily="34" charset="0"/>
              <a:buChar char="•"/>
            </a:pPr>
            <a:endParaRPr lang="en-US" sz="2800" dirty="0">
              <a:solidFill>
                <a:prstClr val="black"/>
              </a:solidFill>
              <a:latin typeface="Calibri"/>
              <a:cs typeface="B Nazanin" panose="00000400000000000000" pitchFamily="2" charset="-78"/>
            </a:endParaRPr>
          </a:p>
          <a:p>
            <a:endParaRPr lang="en-US" dirty="0"/>
          </a:p>
        </p:txBody>
      </p:sp>
    </p:spTree>
    <p:extLst>
      <p:ext uri="{BB962C8B-B14F-4D97-AF65-F5344CB8AC3E}">
        <p14:creationId xmlns:p14="http://schemas.microsoft.com/office/powerpoint/2010/main" val="64158486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00B050"/>
          </a:solidFill>
        </p:spPr>
        <p:txBody>
          <a:bodyPr/>
          <a:lstStyle/>
          <a:p>
            <a:r>
              <a:rPr lang="fa-IR"/>
              <a:t>اقدامات بهسازی محیط</a:t>
            </a:r>
            <a:endParaRPr lang="en-US" dirty="0"/>
          </a:p>
        </p:txBody>
      </p:sp>
      <p:pic>
        <p:nvPicPr>
          <p:cNvPr id="4" name="Content Placeholder 3"/>
          <p:cNvPicPr>
            <a:picLocks noGrp="1" noChangeAspect="1"/>
          </p:cNvPicPr>
          <p:nvPr>
            <p:ph idx="1"/>
          </p:nvPr>
        </p:nvPicPr>
        <p:blipFill>
          <a:blip r:embed="rId2"/>
          <a:stretch>
            <a:fillRect/>
          </a:stretch>
        </p:blipFill>
        <p:spPr>
          <a:xfrm>
            <a:off x="1190847" y="1970805"/>
            <a:ext cx="9001522" cy="2877642"/>
          </a:xfrm>
          <a:prstGeom prst="rect">
            <a:avLst/>
          </a:prstGeom>
        </p:spPr>
      </p:pic>
      <p:sp>
        <p:nvSpPr>
          <p:cNvPr id="5" name="Rectangle 4"/>
          <p:cNvSpPr/>
          <p:nvPr/>
        </p:nvSpPr>
        <p:spPr>
          <a:xfrm>
            <a:off x="-533247" y="5076879"/>
            <a:ext cx="8401341" cy="830997"/>
          </a:xfrm>
          <a:prstGeom prst="rect">
            <a:avLst/>
          </a:prstGeom>
        </p:spPr>
        <p:txBody>
          <a:bodyPr wrap="square">
            <a:spAutoFit/>
          </a:bodyPr>
          <a:lstStyle/>
          <a:p>
            <a:pPr marL="285750" indent="-285750" algn="r" rtl="1">
              <a:buFont typeface="Arial" panose="020B0604020202020204" pitchFamily="34" charset="0"/>
              <a:buChar char="•"/>
            </a:pPr>
            <a:r>
              <a:rPr lang="en-US" sz="2400" dirty="0" err="1">
                <a:latin typeface="+mj-lt"/>
                <a:ea typeface="+mj-ea"/>
                <a:cs typeface="B Titr" panose="00000700000000000000" pitchFamily="2" charset="-78"/>
              </a:rPr>
              <a:t>تخلیه</a:t>
            </a:r>
            <a:r>
              <a:rPr lang="en-US" sz="2400" dirty="0">
                <a:latin typeface="+mj-lt"/>
                <a:ea typeface="+mj-ea"/>
                <a:cs typeface="B Titr" panose="00000700000000000000" pitchFamily="2" charset="-78"/>
              </a:rPr>
              <a:t> </a:t>
            </a:r>
            <a:r>
              <a:rPr lang="en-US" sz="2400" dirty="0" err="1">
                <a:latin typeface="+mj-lt"/>
                <a:ea typeface="+mj-ea"/>
                <a:cs typeface="B Titr" panose="00000700000000000000" pitchFamily="2" charset="-78"/>
              </a:rPr>
              <a:t>محوطه</a:t>
            </a:r>
            <a:r>
              <a:rPr lang="en-US" sz="2400" dirty="0">
                <a:latin typeface="+mj-lt"/>
                <a:ea typeface="+mj-ea"/>
                <a:cs typeface="B Titr" panose="00000700000000000000" pitchFamily="2" charset="-78"/>
              </a:rPr>
              <a:t> </a:t>
            </a:r>
            <a:r>
              <a:rPr lang="en-US" sz="2400" dirty="0" err="1">
                <a:latin typeface="+mj-lt"/>
                <a:ea typeface="+mj-ea"/>
                <a:cs typeface="B Titr" panose="00000700000000000000" pitchFamily="2" charset="-78"/>
              </a:rPr>
              <a:t>های</a:t>
            </a:r>
            <a:r>
              <a:rPr lang="en-US" sz="2400" dirty="0">
                <a:latin typeface="+mj-lt"/>
                <a:ea typeface="+mj-ea"/>
                <a:cs typeface="B Titr" panose="00000700000000000000" pitchFamily="2" charset="-78"/>
              </a:rPr>
              <a:t> </a:t>
            </a:r>
            <a:r>
              <a:rPr lang="en-US" sz="2400" dirty="0" err="1">
                <a:latin typeface="+mj-lt"/>
                <a:ea typeface="+mj-ea"/>
                <a:cs typeface="B Titr" panose="00000700000000000000" pitchFamily="2" charset="-78"/>
              </a:rPr>
              <a:t>دپوی</a:t>
            </a:r>
            <a:r>
              <a:rPr lang="en-US" sz="2400" dirty="0">
                <a:latin typeface="+mj-lt"/>
                <a:ea typeface="+mj-ea"/>
                <a:cs typeface="B Titr" panose="00000700000000000000" pitchFamily="2" charset="-78"/>
              </a:rPr>
              <a:t> </a:t>
            </a:r>
            <a:r>
              <a:rPr lang="en-US" sz="2400" dirty="0" err="1">
                <a:latin typeface="+mj-lt"/>
                <a:ea typeface="+mj-ea"/>
                <a:cs typeface="B Titr" panose="00000700000000000000" pitchFamily="2" charset="-78"/>
              </a:rPr>
              <a:t>لاستیک</a:t>
            </a:r>
            <a:r>
              <a:rPr lang="en-US" sz="2400" dirty="0">
                <a:latin typeface="+mj-lt"/>
                <a:ea typeface="+mj-ea"/>
                <a:cs typeface="B Titr" panose="00000700000000000000" pitchFamily="2" charset="-78"/>
              </a:rPr>
              <a:t> </a:t>
            </a:r>
            <a:r>
              <a:rPr lang="en-US" sz="2400" dirty="0" err="1">
                <a:latin typeface="+mj-lt"/>
                <a:ea typeface="+mj-ea"/>
                <a:cs typeface="B Titr" panose="00000700000000000000" pitchFamily="2" charset="-78"/>
              </a:rPr>
              <a:t>ها</a:t>
            </a:r>
            <a:r>
              <a:rPr lang="fa-IR" sz="2400" dirty="0">
                <a:latin typeface="+mj-lt"/>
                <a:ea typeface="+mj-ea"/>
                <a:cs typeface="B Titr" panose="00000700000000000000" pitchFamily="2" charset="-78"/>
              </a:rPr>
              <a:t> </a:t>
            </a:r>
          </a:p>
          <a:p>
            <a:pPr marL="285750" indent="-285750" algn="r" rtl="1">
              <a:buFont typeface="Arial" panose="020B0604020202020204" pitchFamily="34" charset="0"/>
              <a:buChar char="•"/>
            </a:pPr>
            <a:r>
              <a:rPr lang="fa-IR" sz="2400" dirty="0">
                <a:latin typeface="+mj-lt"/>
                <a:ea typeface="+mj-ea"/>
                <a:cs typeface="B Titr" panose="00000700000000000000" pitchFamily="2" charset="-78"/>
              </a:rPr>
              <a:t>تخلیه </a:t>
            </a:r>
            <a:r>
              <a:rPr lang="en-US" sz="2400" dirty="0" err="1">
                <a:latin typeface="+mj-lt"/>
                <a:ea typeface="+mj-ea"/>
                <a:cs typeface="B Titr" panose="00000700000000000000" pitchFamily="2" charset="-78"/>
              </a:rPr>
              <a:t>آهن</a:t>
            </a:r>
            <a:r>
              <a:rPr lang="en-US" sz="2400" dirty="0">
                <a:latin typeface="+mj-lt"/>
                <a:ea typeface="+mj-ea"/>
                <a:cs typeface="B Titr" panose="00000700000000000000" pitchFamily="2" charset="-78"/>
              </a:rPr>
              <a:t> </a:t>
            </a:r>
            <a:r>
              <a:rPr lang="en-US" sz="2400" dirty="0" err="1">
                <a:latin typeface="+mj-lt"/>
                <a:ea typeface="+mj-ea"/>
                <a:cs typeface="B Titr" panose="00000700000000000000" pitchFamily="2" charset="-78"/>
              </a:rPr>
              <a:t>آلات</a:t>
            </a:r>
            <a:r>
              <a:rPr lang="en-US" sz="2400" dirty="0">
                <a:latin typeface="+mj-lt"/>
                <a:ea typeface="+mj-ea"/>
                <a:cs typeface="B Titr" panose="00000700000000000000" pitchFamily="2" charset="-78"/>
              </a:rPr>
              <a:t> </a:t>
            </a:r>
            <a:r>
              <a:rPr lang="en-US" sz="2400" dirty="0" err="1">
                <a:latin typeface="+mj-lt"/>
                <a:ea typeface="+mj-ea"/>
                <a:cs typeface="B Titr" panose="00000700000000000000" pitchFamily="2" charset="-78"/>
              </a:rPr>
              <a:t>اسقاطی</a:t>
            </a:r>
            <a:endParaRPr lang="fa-IR" sz="2400" dirty="0">
              <a:latin typeface="+mj-lt"/>
              <a:ea typeface="+mj-ea"/>
              <a:cs typeface="B Titr" panose="00000700000000000000" pitchFamily="2" charset="-78"/>
            </a:endParaRPr>
          </a:p>
        </p:txBody>
      </p:sp>
    </p:spTree>
    <p:extLst>
      <p:ext uri="{BB962C8B-B14F-4D97-AF65-F5344CB8AC3E}">
        <p14:creationId xmlns:p14="http://schemas.microsoft.com/office/powerpoint/2010/main" val="1796365451"/>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1591328" y="1682483"/>
            <a:ext cx="8364437" cy="3542083"/>
          </a:xfrm>
          <a:prstGeom prst="rect">
            <a:avLst/>
          </a:prstGeom>
        </p:spPr>
      </p:pic>
      <p:sp>
        <p:nvSpPr>
          <p:cNvPr id="3" name="Title 2"/>
          <p:cNvSpPr>
            <a:spLocks noGrp="1"/>
          </p:cNvSpPr>
          <p:nvPr>
            <p:ph type="title"/>
          </p:nvPr>
        </p:nvSpPr>
        <p:spPr>
          <a:solidFill>
            <a:srgbClr val="00B050"/>
          </a:solidFill>
        </p:spPr>
        <p:txBody>
          <a:bodyPr/>
          <a:lstStyle/>
          <a:p>
            <a:r>
              <a:rPr lang="fa-IR"/>
              <a:t>اقدامات بهسازی محیط</a:t>
            </a:r>
            <a:endParaRPr lang="en-US" dirty="0"/>
          </a:p>
        </p:txBody>
      </p:sp>
      <p:sp>
        <p:nvSpPr>
          <p:cNvPr id="5" name="Rectangle 4"/>
          <p:cNvSpPr/>
          <p:nvPr/>
        </p:nvSpPr>
        <p:spPr>
          <a:xfrm>
            <a:off x="3037901" y="5374170"/>
            <a:ext cx="4785524" cy="707886"/>
          </a:xfrm>
          <a:prstGeom prst="rect">
            <a:avLst/>
          </a:prstGeom>
        </p:spPr>
        <p:txBody>
          <a:bodyPr wrap="square">
            <a:spAutoFit/>
          </a:bodyPr>
          <a:lstStyle/>
          <a:p>
            <a:pPr algn="ctr"/>
            <a:r>
              <a:rPr lang="fa-IR" sz="3200" dirty="0">
                <a:latin typeface="+mj-lt"/>
                <a:ea typeface="+mj-ea"/>
                <a:cs typeface="B Titr" panose="00000700000000000000" pitchFamily="2" charset="-78"/>
              </a:rPr>
              <a:t>گرانول</a:t>
            </a:r>
            <a:r>
              <a:rPr lang="fa-IR" sz="4000" b="1" dirty="0">
                <a:cs typeface="B Nazanin" panose="00000400000000000000" pitchFamily="2" charset="-78"/>
              </a:rPr>
              <a:t>/</a:t>
            </a:r>
            <a:r>
              <a:rPr lang="fa-IR" sz="2400" dirty="0">
                <a:cs typeface="B Nazanin" panose="00000400000000000000" pitchFamily="2" charset="-78"/>
              </a:rPr>
              <a:t> </a:t>
            </a:r>
            <a:r>
              <a:rPr lang="fa-IR" sz="3200" dirty="0">
                <a:latin typeface="+mj-lt"/>
                <a:ea typeface="+mj-ea"/>
                <a:cs typeface="B Titr" panose="00000700000000000000" pitchFamily="2" charset="-78"/>
              </a:rPr>
              <a:t>چيپس کردن لاستیک ها</a:t>
            </a:r>
            <a:endParaRPr lang="en-US" sz="3200" dirty="0">
              <a:latin typeface="+mj-lt"/>
              <a:ea typeface="+mj-ea"/>
              <a:cs typeface="B Titr" panose="00000700000000000000" pitchFamily="2" charset="-78"/>
            </a:endParaRPr>
          </a:p>
        </p:txBody>
      </p:sp>
    </p:spTree>
    <p:extLst>
      <p:ext uri="{BB962C8B-B14F-4D97-AF65-F5344CB8AC3E}">
        <p14:creationId xmlns:p14="http://schemas.microsoft.com/office/powerpoint/2010/main" val="19423857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6081995" y="1881662"/>
            <a:ext cx="5943376" cy="4156860"/>
          </a:xfrm>
          <a:prstGeom prst="rect">
            <a:avLst/>
          </a:prstGeom>
          <a:ln>
            <a:solidFill>
              <a:schemeClr val="accent1">
                <a:lumMod val="75000"/>
              </a:schemeClr>
            </a:solidFill>
          </a:ln>
        </p:spPr>
      </p:pic>
      <p:sp>
        <p:nvSpPr>
          <p:cNvPr id="6" name="Title 5"/>
          <p:cNvSpPr>
            <a:spLocks noGrp="1"/>
          </p:cNvSpPr>
          <p:nvPr>
            <p:ph type="title"/>
          </p:nvPr>
        </p:nvSpPr>
        <p:spPr/>
        <p:txBody>
          <a:bodyPr/>
          <a:lstStyle/>
          <a:p>
            <a:r>
              <a:rPr lang="fa-IR" dirty="0"/>
              <a:t>نقشه انشار پشه ناقل</a:t>
            </a:r>
            <a:endParaRPr lang="en-US" dirty="0"/>
          </a:p>
        </p:txBody>
      </p:sp>
      <p:pic>
        <p:nvPicPr>
          <p:cNvPr id="5" name="Picture 4"/>
          <p:cNvPicPr>
            <a:picLocks noChangeAspect="1"/>
          </p:cNvPicPr>
          <p:nvPr/>
        </p:nvPicPr>
        <p:blipFill>
          <a:blip r:embed="rId3"/>
          <a:stretch>
            <a:fillRect/>
          </a:stretch>
        </p:blipFill>
        <p:spPr>
          <a:xfrm>
            <a:off x="67375" y="1881662"/>
            <a:ext cx="5915310" cy="4156860"/>
          </a:xfrm>
          <a:prstGeom prst="rect">
            <a:avLst/>
          </a:prstGeom>
          <a:ln>
            <a:solidFill>
              <a:schemeClr val="accent1">
                <a:lumMod val="75000"/>
              </a:schemeClr>
            </a:solidFill>
          </a:ln>
        </p:spPr>
      </p:pic>
    </p:spTree>
    <p:extLst>
      <p:ext uri="{BB962C8B-B14F-4D97-AF65-F5344CB8AC3E}">
        <p14:creationId xmlns:p14="http://schemas.microsoft.com/office/powerpoint/2010/main" val="276329745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00B050"/>
          </a:solidFill>
        </p:spPr>
        <p:txBody>
          <a:bodyPr/>
          <a:lstStyle/>
          <a:p>
            <a:r>
              <a:rPr lang="fa-IR"/>
              <a:t>تایرهای ضربه گیر</a:t>
            </a:r>
            <a:endParaRPr lang="en-US" dirty="0"/>
          </a:p>
        </p:txBody>
      </p:sp>
      <p:pic>
        <p:nvPicPr>
          <p:cNvPr id="4" name="Content Placeholder 3"/>
          <p:cNvPicPr>
            <a:picLocks noGrp="1"/>
          </p:cNvPicPr>
          <p:nvPr>
            <p:ph idx="1"/>
          </p:nvPr>
        </p:nvPicPr>
        <p:blipFill>
          <a:blip r:embed="rId2"/>
          <a:stretch>
            <a:fillRect/>
          </a:stretch>
        </p:blipFill>
        <p:spPr>
          <a:xfrm>
            <a:off x="2039008" y="1846263"/>
            <a:ext cx="7094482" cy="3358050"/>
          </a:xfrm>
          <a:prstGeom prst="rect">
            <a:avLst/>
          </a:prstGeom>
        </p:spPr>
      </p:pic>
      <p:sp>
        <p:nvSpPr>
          <p:cNvPr id="5" name="Rectangle 4"/>
          <p:cNvSpPr/>
          <p:nvPr/>
        </p:nvSpPr>
        <p:spPr>
          <a:xfrm>
            <a:off x="2557216" y="5414520"/>
            <a:ext cx="5960286" cy="523220"/>
          </a:xfrm>
          <a:prstGeom prst="rect">
            <a:avLst/>
          </a:prstGeom>
        </p:spPr>
        <p:txBody>
          <a:bodyPr wrap="none">
            <a:spAutoFit/>
          </a:bodyPr>
          <a:lstStyle/>
          <a:p>
            <a:r>
              <a:rPr lang="fa-IR" sz="2800" dirty="0">
                <a:latin typeface="Calibri" panose="020F0502020204030204" pitchFamily="34" charset="0"/>
                <a:ea typeface="Calibri" panose="020F0502020204030204" pitchFamily="34" charset="0"/>
                <a:cs typeface="B Nazanin" panose="00000400000000000000" pitchFamily="2" charset="-78"/>
              </a:rPr>
              <a:t>روی بدنه تایرها باید در محل ساعتهای 3، 6، 9 و 12 </a:t>
            </a:r>
            <a:endParaRPr lang="en-US" sz="2800" dirty="0"/>
          </a:p>
        </p:txBody>
      </p:sp>
    </p:spTree>
    <p:extLst>
      <p:ext uri="{BB962C8B-B14F-4D97-AF65-F5344CB8AC3E}">
        <p14:creationId xmlns:p14="http://schemas.microsoft.com/office/powerpoint/2010/main" val="322637091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00B050"/>
          </a:solidFill>
        </p:spPr>
        <p:txBody>
          <a:bodyPr/>
          <a:lstStyle/>
          <a:p>
            <a:r>
              <a:rPr lang="fa-IR"/>
              <a:t>ساماندهی آب خروجی کولر</a:t>
            </a:r>
            <a:endParaRPr lang="en-US" dirty="0"/>
          </a:p>
        </p:txBody>
      </p:sp>
      <p:pic>
        <p:nvPicPr>
          <p:cNvPr id="4" name="Picture 7"/>
          <p:cNvPicPr>
            <a:picLocks noGrp="1" noChangeAspect="1"/>
          </p:cNvPicPr>
          <p:nvPr>
            <p:ph idx="1"/>
          </p:nvPr>
        </p:nvPicPr>
        <p:blipFill>
          <a:blip r:embed="rId2">
            <a:extLst>
              <a:ext uri="{28A0092B-C50C-407E-A947-70E740481C1C}">
                <a14:useLocalDpi xmlns:a14="http://schemas.microsoft.com/office/drawing/2010/main" val="0"/>
              </a:ext>
            </a:extLst>
          </a:blip>
          <a:srcRect t="20139" b="32222"/>
          <a:stretch>
            <a:fillRect/>
          </a:stretch>
        </p:blipFill>
        <p:spPr bwMode="auto">
          <a:xfrm>
            <a:off x="3199496" y="1605131"/>
            <a:ext cx="4286250" cy="4537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62959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00B050"/>
          </a:solidFill>
        </p:spPr>
        <p:txBody>
          <a:bodyPr>
            <a:normAutofit/>
          </a:bodyPr>
          <a:lstStyle/>
          <a:p>
            <a:r>
              <a:rPr lang="fa-IR" sz="3600" dirty="0"/>
              <a:t>جمع آوری </a:t>
            </a:r>
            <a:r>
              <a:rPr lang="fa-IR" sz="3600" dirty="0" err="1"/>
              <a:t>تایرهای</a:t>
            </a:r>
            <a:r>
              <a:rPr lang="fa-IR" sz="3600" dirty="0"/>
              <a:t> فرسوده و خشکاندن </a:t>
            </a:r>
            <a:r>
              <a:rPr lang="fa-IR" sz="3600" dirty="0" err="1"/>
              <a:t>زیستگاههای</a:t>
            </a:r>
            <a:r>
              <a:rPr lang="fa-IR" sz="3600" dirty="0"/>
              <a:t> لاروی</a:t>
            </a:r>
            <a:endParaRPr lang="en-US" sz="3600" dirty="0"/>
          </a:p>
        </p:txBody>
      </p:sp>
      <p:pic>
        <p:nvPicPr>
          <p:cNvPr id="4" name="Content Placeholder 3"/>
          <p:cNvPicPr>
            <a:picLocks noGrp="1" noChangeAspect="1"/>
          </p:cNvPicPr>
          <p:nvPr>
            <p:ph idx="1"/>
          </p:nvPr>
        </p:nvPicPr>
        <p:blipFill>
          <a:blip r:embed="rId2"/>
          <a:stretch>
            <a:fillRect/>
          </a:stretch>
        </p:blipFill>
        <p:spPr>
          <a:xfrm>
            <a:off x="1870842" y="1681461"/>
            <a:ext cx="7126014" cy="4078208"/>
          </a:xfrm>
          <a:prstGeom prst="rect">
            <a:avLst/>
          </a:prstGeom>
        </p:spPr>
      </p:pic>
    </p:spTree>
    <p:extLst>
      <p:ext uri="{BB962C8B-B14F-4D97-AF65-F5344CB8AC3E}">
        <p14:creationId xmlns:p14="http://schemas.microsoft.com/office/powerpoint/2010/main" val="2854714718"/>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5B95B0-5ADC-4699-BF55-49855AC4F2A2}"/>
              </a:ext>
            </a:extLst>
          </p:cNvPr>
          <p:cNvSpPr>
            <a:spLocks noGrp="1"/>
          </p:cNvSpPr>
          <p:nvPr>
            <p:ph type="title"/>
          </p:nvPr>
        </p:nvSpPr>
        <p:spPr>
          <a:xfrm>
            <a:off x="269506" y="113749"/>
            <a:ext cx="9993447" cy="1281112"/>
          </a:xfrm>
          <a:solidFill>
            <a:srgbClr val="00B050"/>
          </a:solidFill>
        </p:spPr>
        <p:txBody>
          <a:bodyPr>
            <a:normAutofit/>
          </a:bodyPr>
          <a:lstStyle/>
          <a:p>
            <a:pPr algn="ctr">
              <a:defRPr/>
            </a:pPr>
            <a:r>
              <a:rPr lang="fa-IR" sz="6000" b="1" dirty="0">
                <a:solidFill>
                  <a:schemeClr val="bg1">
                    <a:lumMod val="95000"/>
                  </a:schemeClr>
                </a:solidFill>
                <a:cs typeface="B Nazanin" panose="00000400000000000000" pitchFamily="2" charset="-78"/>
              </a:rPr>
              <a:t>تجارب موفق بهسازی محیط</a:t>
            </a:r>
          </a:p>
        </p:txBody>
      </p:sp>
      <p:sp>
        <p:nvSpPr>
          <p:cNvPr id="39939" name="Content Placeholder 2">
            <a:extLst>
              <a:ext uri="{FF2B5EF4-FFF2-40B4-BE49-F238E27FC236}">
                <a16:creationId xmlns:a16="http://schemas.microsoft.com/office/drawing/2014/main" id="{679C2D43-D40E-4B6E-A0FB-2A798AAA0DE9}"/>
              </a:ext>
            </a:extLst>
          </p:cNvPr>
          <p:cNvSpPr>
            <a:spLocks noGrp="1"/>
          </p:cNvSpPr>
          <p:nvPr>
            <p:ph idx="1"/>
          </p:nvPr>
        </p:nvSpPr>
        <p:spPr>
          <a:xfrm>
            <a:off x="1069975" y="3248025"/>
            <a:ext cx="10058400" cy="2924175"/>
          </a:xfrm>
        </p:spPr>
        <p:txBody>
          <a:bodyPr/>
          <a:lstStyle/>
          <a:p>
            <a:pPr marL="0" indent="0" algn="ctr">
              <a:buFont typeface="Wingdings 3" panose="05040102010807070707" pitchFamily="18" charset="2"/>
              <a:buNone/>
            </a:pPr>
            <a:r>
              <a:rPr lang="en-US" altLang="en-US" sz="4800" b="1" dirty="0"/>
              <a:t>Before                                       after</a:t>
            </a:r>
            <a:endParaRPr lang="fa-IR" altLang="en-US" sz="4800" b="1" dirty="0"/>
          </a:p>
        </p:txBody>
      </p:sp>
      <p:pic>
        <p:nvPicPr>
          <p:cNvPr id="4" name="Picture 3">
            <a:extLst>
              <a:ext uri="{FF2B5EF4-FFF2-40B4-BE49-F238E27FC236}">
                <a16:creationId xmlns:a16="http://schemas.microsoft.com/office/drawing/2014/main" id="{CC6C2D9A-AEB9-47A4-AFA9-E184F21B15AA}"/>
              </a:ext>
            </a:extLst>
          </p:cNvPr>
          <p:cNvPicPr>
            <a:picLocks noChangeAspect="1"/>
          </p:cNvPicPr>
          <p:nvPr/>
        </p:nvPicPr>
        <p:blipFill>
          <a:blip r:embed="rId2"/>
          <a:stretch>
            <a:fillRect/>
          </a:stretch>
        </p:blipFill>
        <p:spPr>
          <a:xfrm>
            <a:off x="9704616" y="5199744"/>
            <a:ext cx="2487384" cy="1658256"/>
          </a:xfrm>
          <a:prstGeom prst="rect">
            <a:avLst/>
          </a:prstGeom>
          <a:ln>
            <a:noFill/>
          </a:ln>
          <a:effectLst>
            <a:softEdge rad="112500"/>
          </a:effectLst>
        </p:spPr>
      </p:pic>
      <p:sp>
        <p:nvSpPr>
          <p:cNvPr id="5" name="Right Arrow 4">
            <a:extLst>
              <a:ext uri="{FF2B5EF4-FFF2-40B4-BE49-F238E27FC236}">
                <a16:creationId xmlns:a16="http://schemas.microsoft.com/office/drawing/2014/main" id="{1010A30A-9364-4775-ABA9-5F212FED62A1}"/>
              </a:ext>
            </a:extLst>
          </p:cNvPr>
          <p:cNvSpPr/>
          <p:nvPr/>
        </p:nvSpPr>
        <p:spPr>
          <a:xfrm>
            <a:off x="4586288" y="3248025"/>
            <a:ext cx="3025775" cy="723900"/>
          </a:xfrm>
          <a:prstGeom prst="rightArrow">
            <a:avLst/>
          </a:prstGeom>
        </p:spPr>
        <p:style>
          <a:lnRef idx="1">
            <a:schemeClr val="dk1"/>
          </a:lnRef>
          <a:fillRef idx="2">
            <a:schemeClr val="dk1"/>
          </a:fillRef>
          <a:effectRef idx="1">
            <a:schemeClr val="dk1"/>
          </a:effectRef>
          <a:fontRef idx="minor">
            <a:schemeClr val="dk1"/>
          </a:fontRef>
        </p:style>
        <p:txBody>
          <a:bodyPr rtlCol="1" anchor="ctr"/>
          <a:lstStyle/>
          <a:p>
            <a:pPr algn="ctr">
              <a:defRPr/>
            </a:pPr>
            <a:endParaRPr lang="fa-IR"/>
          </a:p>
        </p:txBody>
      </p:sp>
    </p:spTree>
    <p:extLst>
      <p:ext uri="{BB962C8B-B14F-4D97-AF65-F5344CB8AC3E}">
        <p14:creationId xmlns:p14="http://schemas.microsoft.com/office/powerpoint/2010/main" val="74160555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a:solidFill>
            <a:srgbClr val="00B050"/>
          </a:solidFill>
        </p:spPr>
        <p:txBody>
          <a:bodyPr/>
          <a:lstStyle/>
          <a:p>
            <a:r>
              <a:rPr lang="fa-IR" dirty="0"/>
              <a:t>از بین بردن زیستگاه های فعال</a:t>
            </a:r>
            <a:endParaRPr lang="en-US" dirty="0"/>
          </a:p>
        </p:txBody>
      </p:sp>
      <p:pic>
        <p:nvPicPr>
          <p:cNvPr id="4" name="Picture 3">
            <a:extLst>
              <a:ext uri="{FF2B5EF4-FFF2-40B4-BE49-F238E27FC236}">
                <a16:creationId xmlns:a16="http://schemas.microsoft.com/office/drawing/2014/main" id="{40748EA8-ADA7-0C05-F827-4B037275F14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28178" y="2606919"/>
            <a:ext cx="5049898" cy="4504267"/>
          </a:xfrm>
          <a:prstGeom prst="rect">
            <a:avLst/>
          </a:prstGeom>
        </p:spPr>
      </p:pic>
      <p:pic>
        <p:nvPicPr>
          <p:cNvPr id="5" name="Picture 4">
            <a:extLst>
              <a:ext uri="{FF2B5EF4-FFF2-40B4-BE49-F238E27FC236}">
                <a16:creationId xmlns:a16="http://schemas.microsoft.com/office/drawing/2014/main" id="{8FCEBF9A-B16E-C4A3-B928-3CF938AFFC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80514" y="1661361"/>
            <a:ext cx="2383120" cy="4691856"/>
          </a:xfrm>
          <a:prstGeom prst="rect">
            <a:avLst/>
          </a:prstGeom>
        </p:spPr>
      </p:pic>
      <p:pic>
        <p:nvPicPr>
          <p:cNvPr id="6" name="Picture 5">
            <a:extLst>
              <a:ext uri="{FF2B5EF4-FFF2-40B4-BE49-F238E27FC236}">
                <a16:creationId xmlns:a16="http://schemas.microsoft.com/office/drawing/2014/main" id="{950D4AE4-B4CA-CEF9-472C-99E38FEEEE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53084" y="1661361"/>
            <a:ext cx="2786039" cy="4691856"/>
          </a:xfrm>
          <a:prstGeom prst="rect">
            <a:avLst/>
          </a:prstGeom>
        </p:spPr>
      </p:pic>
    </p:spTree>
    <p:extLst>
      <p:ext uri="{BB962C8B-B14F-4D97-AF65-F5344CB8AC3E}">
        <p14:creationId xmlns:p14="http://schemas.microsoft.com/office/powerpoint/2010/main" val="2999335745"/>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3CF24573-E471-4377-80B7-EA2229482CC2}"/>
              </a:ext>
            </a:extLst>
          </p:cNvPr>
          <p:cNvPicPr>
            <a:picLocks noChangeAspect="1"/>
          </p:cNvPicPr>
          <p:nvPr/>
        </p:nvPicPr>
        <p:blipFill>
          <a:blip r:embed="rId2"/>
          <a:stretch>
            <a:fillRect/>
          </a:stretch>
        </p:blipFill>
        <p:spPr>
          <a:xfrm>
            <a:off x="17539" y="547400"/>
            <a:ext cx="3962790" cy="2845646"/>
          </a:xfrm>
          <a:prstGeom prst="rect">
            <a:avLst/>
          </a:prstGeom>
          <a:ln>
            <a:noFill/>
          </a:ln>
          <a:effectLst>
            <a:outerShdw blurRad="292100" dist="139700" dir="2700000" algn="tl" rotWithShape="0">
              <a:srgbClr val="333333">
                <a:alpha val="65000"/>
              </a:srgbClr>
            </a:outerShdw>
          </a:effectLst>
        </p:spPr>
      </p:pic>
      <p:pic>
        <p:nvPicPr>
          <p:cNvPr id="6" name="Picture 5">
            <a:extLst>
              <a:ext uri="{FF2B5EF4-FFF2-40B4-BE49-F238E27FC236}">
                <a16:creationId xmlns:a16="http://schemas.microsoft.com/office/drawing/2014/main" id="{F12BA298-4C57-48F0-93A5-3611329A77F5}"/>
              </a:ext>
            </a:extLst>
          </p:cNvPr>
          <p:cNvPicPr>
            <a:picLocks noChangeAspect="1"/>
          </p:cNvPicPr>
          <p:nvPr/>
        </p:nvPicPr>
        <p:blipFill>
          <a:blip r:embed="rId3"/>
          <a:stretch>
            <a:fillRect/>
          </a:stretch>
        </p:blipFill>
        <p:spPr>
          <a:xfrm>
            <a:off x="17539" y="3790721"/>
            <a:ext cx="4059105" cy="2540482"/>
          </a:xfrm>
          <a:prstGeom prst="rect">
            <a:avLst/>
          </a:prstGeom>
          <a:ln>
            <a:noFill/>
          </a:ln>
          <a:effectLst>
            <a:softEdge rad="112500"/>
          </a:effectLst>
        </p:spPr>
      </p:pic>
      <p:pic>
        <p:nvPicPr>
          <p:cNvPr id="41989" name="Picture 6">
            <a:extLst>
              <a:ext uri="{FF2B5EF4-FFF2-40B4-BE49-F238E27FC236}">
                <a16:creationId xmlns:a16="http://schemas.microsoft.com/office/drawing/2014/main" id="{07876A0B-4FB7-4605-8115-E928692B3A9E}"/>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650455" y="2687788"/>
            <a:ext cx="5842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4C1F564F-1C3E-4594-876D-82ED323D5336}"/>
              </a:ext>
            </a:extLst>
          </p:cNvPr>
          <p:cNvPicPr>
            <a:picLocks noChangeAspect="1"/>
          </p:cNvPicPr>
          <p:nvPr/>
        </p:nvPicPr>
        <p:blipFill>
          <a:blip r:embed="rId5"/>
          <a:stretch>
            <a:fillRect/>
          </a:stretch>
        </p:blipFill>
        <p:spPr>
          <a:xfrm>
            <a:off x="3593501" y="511267"/>
            <a:ext cx="4489920" cy="3046113"/>
          </a:xfrm>
          <a:prstGeom prst="rect">
            <a:avLst/>
          </a:prstGeom>
          <a:ln>
            <a:noFill/>
          </a:ln>
          <a:effectLst>
            <a:outerShdw blurRad="292100" dist="139700" dir="2700000" algn="tl" rotWithShape="0">
              <a:srgbClr val="333333">
                <a:alpha val="65000"/>
              </a:srgbClr>
            </a:outerShdw>
          </a:effectLst>
        </p:spPr>
      </p:pic>
      <p:pic>
        <p:nvPicPr>
          <p:cNvPr id="10" name="Picture 9">
            <a:extLst>
              <a:ext uri="{FF2B5EF4-FFF2-40B4-BE49-F238E27FC236}">
                <a16:creationId xmlns:a16="http://schemas.microsoft.com/office/drawing/2014/main" id="{90DEA376-5B2B-4A91-97E9-E21495EAFF71}"/>
              </a:ext>
            </a:extLst>
          </p:cNvPr>
          <p:cNvPicPr>
            <a:picLocks noChangeAspect="1"/>
          </p:cNvPicPr>
          <p:nvPr/>
        </p:nvPicPr>
        <p:blipFill>
          <a:blip r:embed="rId6"/>
          <a:stretch>
            <a:fillRect/>
          </a:stretch>
        </p:blipFill>
        <p:spPr>
          <a:xfrm>
            <a:off x="3611694" y="3593513"/>
            <a:ext cx="4542547" cy="2832510"/>
          </a:xfrm>
          <a:prstGeom prst="rect">
            <a:avLst/>
          </a:prstGeom>
          <a:ln>
            <a:noFill/>
          </a:ln>
          <a:effectLst>
            <a:softEdge rad="112500"/>
          </a:effectLst>
        </p:spPr>
      </p:pic>
      <p:pic>
        <p:nvPicPr>
          <p:cNvPr id="41993" name="Picture 10">
            <a:extLst>
              <a:ext uri="{FF2B5EF4-FFF2-40B4-BE49-F238E27FC236}">
                <a16:creationId xmlns:a16="http://schemas.microsoft.com/office/drawing/2014/main" id="{A96B8446-1FEB-40CB-B9B2-3042984CC666}"/>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5334479" y="2656843"/>
            <a:ext cx="5857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5">
            <a:extLst>
              <a:ext uri="{FF2B5EF4-FFF2-40B4-BE49-F238E27FC236}">
                <a16:creationId xmlns:a16="http://schemas.microsoft.com/office/drawing/2014/main" id="{9BFA8EAF-3FA6-42B0-93A3-9D2EF6B88AA8}"/>
              </a:ext>
            </a:extLst>
          </p:cNvPr>
          <p:cNvSpPr>
            <a:spLocks noChangeArrowheads="1"/>
          </p:cNvSpPr>
          <p:nvPr/>
        </p:nvSpPr>
        <p:spPr bwMode="auto">
          <a:xfrm>
            <a:off x="10927309" y="1620116"/>
            <a:ext cx="12089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B Nazanin" panose="00000400000000000000" pitchFamily="2" charset="-78"/>
              </a:rPr>
              <a:t>قبل از بهسازی</a:t>
            </a:r>
          </a:p>
        </p:txBody>
      </p:sp>
      <p:sp>
        <p:nvSpPr>
          <p:cNvPr id="16" name="Rectangle 15">
            <a:extLst>
              <a:ext uri="{FF2B5EF4-FFF2-40B4-BE49-F238E27FC236}">
                <a16:creationId xmlns:a16="http://schemas.microsoft.com/office/drawing/2014/main" id="{9BFA8EAF-3FA6-42B0-93A3-9D2EF6B88AA8}"/>
              </a:ext>
            </a:extLst>
          </p:cNvPr>
          <p:cNvSpPr>
            <a:spLocks noChangeArrowheads="1"/>
          </p:cNvSpPr>
          <p:nvPr/>
        </p:nvSpPr>
        <p:spPr bwMode="auto">
          <a:xfrm>
            <a:off x="10981412" y="4772538"/>
            <a:ext cx="121058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fa-IR" altLang="en-US" sz="1800" b="1" i="0" u="none" strike="noStrike" kern="1200" cap="none" spc="0" normalizeH="0" baseline="0" noProof="0" dirty="0">
                <a:ln>
                  <a:noFill/>
                </a:ln>
                <a:solidFill>
                  <a:prstClr val="black"/>
                </a:solidFill>
                <a:effectLst/>
                <a:uLnTx/>
                <a:uFillTx/>
                <a:latin typeface="Arial" panose="020B0604020202020204" pitchFamily="34" charset="0"/>
                <a:ea typeface="+mn-ea"/>
                <a:cs typeface="B Nazanin" panose="00000400000000000000" pitchFamily="2" charset="-78"/>
              </a:rPr>
              <a:t>پس از بهسازی</a:t>
            </a:r>
          </a:p>
        </p:txBody>
      </p:sp>
      <p:pic>
        <p:nvPicPr>
          <p:cNvPr id="18" name="Picture 3" descr="D:\برنامه ائدس\عملکرد مراکز\علمیان\روستای پی پشت.jpg"/>
          <p:cNvPicPr>
            <a:picLocks noGrp="1" noChangeAspect="1" noChangeArrowheads="1"/>
          </p:cNvPicPr>
          <p:nvPr>
            <p:ph idx="1"/>
          </p:nvPr>
        </p:nvPicPr>
        <p:blipFill>
          <a:blip r:embed="rId8" cstate="print">
            <a:extLst>
              <a:ext uri="{28A0092B-C50C-407E-A947-70E740481C1C}">
                <a14:useLocalDpi xmlns:a14="http://schemas.microsoft.com/office/drawing/2010/main" val="0"/>
              </a:ext>
            </a:extLst>
          </a:blip>
          <a:srcRect/>
          <a:stretch>
            <a:fillRect/>
          </a:stretch>
        </p:blipFill>
        <p:spPr bwMode="auto">
          <a:xfrm>
            <a:off x="8148405" y="416647"/>
            <a:ext cx="2713920" cy="2610955"/>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9"/>
          <a:stretch>
            <a:fillRect/>
          </a:stretch>
        </p:blipFill>
        <p:spPr>
          <a:xfrm>
            <a:off x="8148405" y="3393046"/>
            <a:ext cx="2869856" cy="2758985"/>
          </a:xfrm>
          <a:prstGeom prst="rect">
            <a:avLst/>
          </a:prstGeom>
        </p:spPr>
      </p:pic>
      <p:pic>
        <p:nvPicPr>
          <p:cNvPr id="19" name="Picture 14">
            <a:extLst>
              <a:ext uri="{FF2B5EF4-FFF2-40B4-BE49-F238E27FC236}">
                <a16:creationId xmlns:a16="http://schemas.microsoft.com/office/drawing/2014/main" id="{69E278EB-C12A-429D-A02F-11E80D0105B9}"/>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9165749" y="2687788"/>
            <a:ext cx="585788"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63595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4418E764-1253-4A7B-84C3-23B2A783C697}"/>
              </a:ext>
            </a:extLst>
          </p:cNvPr>
          <p:cNvPicPr>
            <a:picLocks noChangeAspect="1"/>
          </p:cNvPicPr>
          <p:nvPr/>
        </p:nvPicPr>
        <p:blipFill>
          <a:blip r:embed="rId2"/>
          <a:stretch>
            <a:fillRect/>
          </a:stretch>
        </p:blipFill>
        <p:spPr>
          <a:xfrm>
            <a:off x="9683617" y="5199744"/>
            <a:ext cx="2487384" cy="1658256"/>
          </a:xfrm>
          <a:prstGeom prst="rect">
            <a:avLst/>
          </a:prstGeom>
          <a:ln>
            <a:noFill/>
          </a:ln>
          <a:effectLst>
            <a:softEdge rad="112500"/>
          </a:effectLst>
        </p:spPr>
      </p:pic>
      <p:pic>
        <p:nvPicPr>
          <p:cNvPr id="5" name="Picture 4">
            <a:extLst>
              <a:ext uri="{FF2B5EF4-FFF2-40B4-BE49-F238E27FC236}">
                <a16:creationId xmlns:a16="http://schemas.microsoft.com/office/drawing/2014/main" id="{89D585A3-E5D9-4022-91DC-CB76046E9358}"/>
              </a:ext>
            </a:extLst>
          </p:cNvPr>
          <p:cNvPicPr>
            <a:picLocks noChangeAspect="1"/>
          </p:cNvPicPr>
          <p:nvPr/>
        </p:nvPicPr>
        <p:blipFill>
          <a:blip r:embed="rId3"/>
          <a:stretch>
            <a:fillRect/>
          </a:stretch>
        </p:blipFill>
        <p:spPr>
          <a:xfrm>
            <a:off x="482600" y="436562"/>
            <a:ext cx="3822750" cy="237788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6" name="Picture 5">
            <a:extLst>
              <a:ext uri="{FF2B5EF4-FFF2-40B4-BE49-F238E27FC236}">
                <a16:creationId xmlns:a16="http://schemas.microsoft.com/office/drawing/2014/main" id="{D9E1005B-5F7D-44FD-84DB-38F3A767C68D}"/>
              </a:ext>
            </a:extLst>
          </p:cNvPr>
          <p:cNvPicPr>
            <a:picLocks noChangeAspect="1"/>
          </p:cNvPicPr>
          <p:nvPr/>
        </p:nvPicPr>
        <p:blipFill>
          <a:blip r:embed="rId4"/>
          <a:stretch>
            <a:fillRect/>
          </a:stretch>
        </p:blipFill>
        <p:spPr>
          <a:xfrm>
            <a:off x="485774" y="3677121"/>
            <a:ext cx="4042946" cy="25155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0965" name="Rectangle 6">
            <a:extLst>
              <a:ext uri="{FF2B5EF4-FFF2-40B4-BE49-F238E27FC236}">
                <a16:creationId xmlns:a16="http://schemas.microsoft.com/office/drawing/2014/main" id="{4D860679-311A-4AE6-B412-9F471D9DD697}"/>
              </a:ext>
            </a:extLst>
          </p:cNvPr>
          <p:cNvSpPr>
            <a:spLocks noChangeArrowheads="1"/>
          </p:cNvSpPr>
          <p:nvPr/>
        </p:nvSpPr>
        <p:spPr bwMode="auto">
          <a:xfrm>
            <a:off x="9601415" y="1074346"/>
            <a:ext cx="120898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r>
              <a:rPr lang="fa-IR" altLang="en-US" b="1" dirty="0">
                <a:solidFill>
                  <a:schemeClr val="tx1"/>
                </a:solidFill>
                <a:latin typeface="Arial" panose="020B0604020202020204" pitchFamily="34" charset="0"/>
                <a:cs typeface="B Nazanin" panose="00000400000000000000" pitchFamily="2" charset="-78"/>
              </a:rPr>
              <a:t>قبل از بهسازی</a:t>
            </a:r>
          </a:p>
        </p:txBody>
      </p:sp>
      <p:pic>
        <p:nvPicPr>
          <p:cNvPr id="40966" name="Picture 7">
            <a:extLst>
              <a:ext uri="{FF2B5EF4-FFF2-40B4-BE49-F238E27FC236}">
                <a16:creationId xmlns:a16="http://schemas.microsoft.com/office/drawing/2014/main" id="{1B9C6E32-18B8-4203-8F69-B4C48AC1E9D8}"/>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865402" y="2510044"/>
            <a:ext cx="629427" cy="1146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a:extLst>
              <a:ext uri="{FF2B5EF4-FFF2-40B4-BE49-F238E27FC236}">
                <a16:creationId xmlns:a16="http://schemas.microsoft.com/office/drawing/2014/main" id="{FD8A56A6-B146-4636-90D1-BBD28559666D}"/>
              </a:ext>
            </a:extLst>
          </p:cNvPr>
          <p:cNvPicPr>
            <a:picLocks noChangeAspect="1"/>
          </p:cNvPicPr>
          <p:nvPr/>
        </p:nvPicPr>
        <p:blipFill>
          <a:blip r:embed="rId6"/>
          <a:stretch>
            <a:fillRect/>
          </a:stretch>
        </p:blipFill>
        <p:spPr>
          <a:xfrm>
            <a:off x="4987084" y="438944"/>
            <a:ext cx="3812429" cy="2375508"/>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40968" name="Picture 9">
            <a:extLst>
              <a:ext uri="{FF2B5EF4-FFF2-40B4-BE49-F238E27FC236}">
                <a16:creationId xmlns:a16="http://schemas.microsoft.com/office/drawing/2014/main" id="{0AA9FBE0-86D4-4BB4-A13F-CC9585166C39}"/>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6600031" y="2609335"/>
            <a:ext cx="585787" cy="1068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a:extLst>
              <a:ext uri="{FF2B5EF4-FFF2-40B4-BE49-F238E27FC236}">
                <a16:creationId xmlns:a16="http://schemas.microsoft.com/office/drawing/2014/main" id="{9E4353EA-1AD6-4500-A01E-E85547A6EA7A}"/>
              </a:ext>
            </a:extLst>
          </p:cNvPr>
          <p:cNvPicPr>
            <a:picLocks noChangeAspect="1"/>
          </p:cNvPicPr>
          <p:nvPr/>
        </p:nvPicPr>
        <p:blipFill>
          <a:blip r:embed="rId8"/>
          <a:stretch>
            <a:fillRect/>
          </a:stretch>
        </p:blipFill>
        <p:spPr>
          <a:xfrm>
            <a:off x="4758126" y="3677722"/>
            <a:ext cx="4041387" cy="2514949"/>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0970" name="Rectangle 11">
            <a:extLst>
              <a:ext uri="{FF2B5EF4-FFF2-40B4-BE49-F238E27FC236}">
                <a16:creationId xmlns:a16="http://schemas.microsoft.com/office/drawing/2014/main" id="{0D51379F-F3D9-4AF1-A365-7E8983965DE9}"/>
              </a:ext>
            </a:extLst>
          </p:cNvPr>
          <p:cNvSpPr>
            <a:spLocks noChangeArrowheads="1"/>
          </p:cNvSpPr>
          <p:nvPr/>
        </p:nvSpPr>
        <p:spPr bwMode="auto">
          <a:xfrm>
            <a:off x="9802879" y="4405420"/>
            <a:ext cx="12394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ts val="1000"/>
              </a:spcBef>
              <a:buClr>
                <a:schemeClr val="accent1"/>
              </a:buClr>
              <a:buFont typeface="Wingdings 3" panose="05040102010807070707" pitchFamily="18" charset="2"/>
              <a:buChar char=""/>
              <a:defRPr>
                <a:solidFill>
                  <a:srgbClr val="404040"/>
                </a:solidFill>
                <a:latin typeface="Century Gothic" panose="020B0502020202020204" pitchFamily="34" charset="0"/>
              </a:defRPr>
            </a:lvl1pPr>
            <a:lvl2pPr marL="742950" indent="-285750">
              <a:spcBef>
                <a:spcPts val="1000"/>
              </a:spcBef>
              <a:buClr>
                <a:schemeClr val="accent1"/>
              </a:buClr>
              <a:buFont typeface="Wingdings 3" panose="05040102010807070707" pitchFamily="18" charset="2"/>
              <a:buChar char=""/>
              <a:defRPr sz="1600">
                <a:solidFill>
                  <a:srgbClr val="404040"/>
                </a:solidFill>
                <a:latin typeface="Century Gothic" panose="020B0502020202020204" pitchFamily="34" charset="0"/>
              </a:defRPr>
            </a:lvl2pPr>
            <a:lvl3pPr marL="1143000" indent="-228600">
              <a:spcBef>
                <a:spcPts val="1000"/>
              </a:spcBef>
              <a:buClr>
                <a:schemeClr val="accent1"/>
              </a:buClr>
              <a:buFont typeface="Wingdings 3" panose="05040102010807070707" pitchFamily="18" charset="2"/>
              <a:buChar char=""/>
              <a:defRPr sz="1400">
                <a:solidFill>
                  <a:srgbClr val="404040"/>
                </a:solidFill>
                <a:latin typeface="Century Gothic" panose="020B0502020202020204" pitchFamily="34" charset="0"/>
              </a:defRPr>
            </a:lvl3pPr>
            <a:lvl4pPr marL="16002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4pPr>
            <a:lvl5pPr marL="2057400" indent="-228600">
              <a:spcBef>
                <a:spcPts val="1000"/>
              </a:spcBef>
              <a:buClr>
                <a:schemeClr val="accent1"/>
              </a:buClr>
              <a:buFont typeface="Wingdings 3" panose="05040102010807070707" pitchFamily="18" charset="2"/>
              <a:buChar char=""/>
              <a:defRPr sz="1200">
                <a:solidFill>
                  <a:srgbClr val="404040"/>
                </a:solidFill>
                <a:latin typeface="Century Gothic" panose="020B0502020202020204" pitchFamily="34" charset="0"/>
              </a:defRPr>
            </a:lvl5pPr>
            <a:lvl6pPr marL="25146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6pPr>
            <a:lvl7pPr marL="29718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7pPr>
            <a:lvl8pPr marL="34290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8pPr>
            <a:lvl9pPr marL="3886200" indent="-228600" defTabSz="457200" eaLnBrk="0" fontAlgn="base" hangingPunct="0">
              <a:spcBef>
                <a:spcPts val="1000"/>
              </a:spcBef>
              <a:spcAft>
                <a:spcPct val="0"/>
              </a:spcAft>
              <a:buClr>
                <a:schemeClr val="accent1"/>
              </a:buClr>
              <a:buFont typeface="Wingdings 3" panose="05040102010807070707" pitchFamily="18" charset="2"/>
              <a:buChar char=""/>
              <a:defRPr sz="1200">
                <a:solidFill>
                  <a:srgbClr val="404040"/>
                </a:solidFill>
                <a:latin typeface="Century Gothic" panose="020B0502020202020204" pitchFamily="34" charset="0"/>
              </a:defRPr>
            </a:lvl9pPr>
          </a:lstStyle>
          <a:p>
            <a:pPr algn="ctr">
              <a:spcBef>
                <a:spcPct val="0"/>
              </a:spcBef>
              <a:buClrTx/>
              <a:buFontTx/>
              <a:buNone/>
            </a:pPr>
            <a:r>
              <a:rPr lang="fa-IR" altLang="en-US" b="1" dirty="0">
                <a:solidFill>
                  <a:schemeClr val="tx1"/>
                </a:solidFill>
                <a:latin typeface="Arial" panose="020B0604020202020204" pitchFamily="34" charset="0"/>
                <a:cs typeface="B Nazanin" panose="00000400000000000000" pitchFamily="2" charset="-78"/>
              </a:rPr>
              <a:t>ببعد از بهسازی</a:t>
            </a:r>
          </a:p>
        </p:txBody>
      </p:sp>
    </p:spTree>
    <p:extLst>
      <p:ext uri="{BB962C8B-B14F-4D97-AF65-F5344CB8AC3E}">
        <p14:creationId xmlns:p14="http://schemas.microsoft.com/office/powerpoint/2010/main" val="1662837810"/>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5855" y="216337"/>
            <a:ext cx="9725239" cy="1280890"/>
          </a:xfrm>
          <a:solidFill>
            <a:srgbClr val="00B050"/>
          </a:solidFill>
        </p:spPr>
        <p:txBody>
          <a:bodyPr>
            <a:noAutofit/>
          </a:bodyPr>
          <a:lstStyle/>
          <a:p>
            <a:pPr algn="ctr"/>
            <a:r>
              <a:rPr lang="fa-IR" sz="4000" b="1" dirty="0">
                <a:solidFill>
                  <a:schemeClr val="bg1">
                    <a:lumMod val="95000"/>
                  </a:schemeClr>
                </a:solidFill>
                <a:cs typeface="B Nazanin" panose="00000400000000000000" pitchFamily="2" charset="-78"/>
              </a:rPr>
              <a:t>برگرداندن قایقهای مستعمل جهت جلوگیری ار تشکیل زیستگاه لاروی</a:t>
            </a:r>
            <a:endParaRPr lang="en-US" sz="4000" b="1" dirty="0">
              <a:solidFill>
                <a:schemeClr val="bg1">
                  <a:lumMod val="95000"/>
                </a:schemeClr>
              </a:solidFill>
              <a:cs typeface="B Nazanin" panose="00000400000000000000" pitchFamily="2" charset="-78"/>
            </a:endParaRPr>
          </a:p>
        </p:txBody>
      </p:sp>
      <p:pic>
        <p:nvPicPr>
          <p:cNvPr id="4" name="Content Placeholder 3"/>
          <p:cNvPicPr>
            <a:picLocks noGrp="1" noChangeAspect="1"/>
          </p:cNvPicPr>
          <p:nvPr>
            <p:ph idx="1"/>
          </p:nvPr>
        </p:nvPicPr>
        <p:blipFill>
          <a:blip r:embed="rId2"/>
          <a:stretch>
            <a:fillRect/>
          </a:stretch>
        </p:blipFill>
        <p:spPr>
          <a:xfrm>
            <a:off x="1087396" y="1991497"/>
            <a:ext cx="4920297" cy="4101715"/>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pic>
        <p:nvPicPr>
          <p:cNvPr id="5"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5288" y="1728209"/>
            <a:ext cx="5817016" cy="4365003"/>
          </a:xfrm>
          <a:prstGeom prst="rect">
            <a:avLst/>
          </a:prstGeom>
        </p:spPr>
      </p:pic>
    </p:spTree>
    <p:extLst>
      <p:ext uri="{BB962C8B-B14F-4D97-AF65-F5344CB8AC3E}">
        <p14:creationId xmlns:p14="http://schemas.microsoft.com/office/powerpoint/2010/main" val="3935724259"/>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solidFill>
            <a:srgbClr val="00B050"/>
          </a:solidFill>
        </p:spPr>
        <p:txBody>
          <a:bodyPr/>
          <a:lstStyle/>
          <a:p>
            <a:r>
              <a:rPr lang="fa-IR" dirty="0"/>
              <a:t>اقدامات بهسازی محیط در شهرستان بندرعباس</a:t>
            </a:r>
          </a:p>
        </p:txBody>
      </p:sp>
      <p:pic>
        <p:nvPicPr>
          <p:cNvPr id="4" name="Content Placeholder 3"/>
          <p:cNvPicPr>
            <a:picLocks noGrp="1" noChangeAspect="1"/>
          </p:cNvPicPr>
          <p:nvPr>
            <p:ph idx="1"/>
          </p:nvPr>
        </p:nvPicPr>
        <p:blipFill>
          <a:blip r:embed="rId2"/>
          <a:stretch>
            <a:fillRect/>
          </a:stretch>
        </p:blipFill>
        <p:spPr>
          <a:xfrm>
            <a:off x="1061545" y="1692166"/>
            <a:ext cx="9130824" cy="4542638"/>
          </a:xfrm>
          <a:prstGeom prst="rect">
            <a:avLst/>
          </a:prstGeom>
        </p:spPr>
      </p:pic>
    </p:spTree>
    <p:extLst>
      <p:ext uri="{BB962C8B-B14F-4D97-AF65-F5344CB8AC3E}">
        <p14:creationId xmlns:p14="http://schemas.microsoft.com/office/powerpoint/2010/main" val="152697738"/>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8365" y="338020"/>
            <a:ext cx="11778018" cy="4397753"/>
          </a:xfrm>
        </p:spPr>
        <p:txBody>
          <a:bodyPr>
            <a:normAutofit/>
          </a:bodyPr>
          <a:lstStyle/>
          <a:p>
            <a:pPr algn="r" rtl="1">
              <a:buFont typeface="Wingdings" panose="05000000000000000000" pitchFamily="2" charset="2"/>
              <a:buChar char="v"/>
            </a:pPr>
            <a:endParaRPr lang="fa-IR" sz="2000" b="1" dirty="0">
              <a:cs typeface="B Nazanin" panose="00000400000000000000" pitchFamily="2" charset="-78"/>
            </a:endParaRPr>
          </a:p>
          <a:p>
            <a:pPr algn="r" rtl="1">
              <a:buFont typeface="Wingdings" panose="05000000000000000000" pitchFamily="2" charset="2"/>
              <a:buChar char="v"/>
            </a:pPr>
            <a:endParaRPr lang="fa-IR" sz="2000" b="1" dirty="0">
              <a:cs typeface="B Nazanin" panose="00000400000000000000" pitchFamily="2" charset="-78"/>
            </a:endParaRPr>
          </a:p>
          <a:p>
            <a:pPr algn="r" rtl="1">
              <a:buFont typeface="Wingdings" panose="05000000000000000000" pitchFamily="2" charset="2"/>
              <a:buChar char="v"/>
            </a:pPr>
            <a:endParaRPr lang="fa-IR" sz="2000" b="1" dirty="0">
              <a:cs typeface="B Nazanin" panose="00000400000000000000" pitchFamily="2" charset="-78"/>
            </a:endParaRPr>
          </a:p>
          <a:p>
            <a:pPr algn="r" rtl="1">
              <a:buFont typeface="Wingdings" panose="05000000000000000000" pitchFamily="2" charset="2"/>
              <a:buChar char="v"/>
            </a:pPr>
            <a:endParaRPr lang="fa-IR" sz="2000" b="1" dirty="0">
              <a:cs typeface="B Nazanin" panose="00000400000000000000" pitchFamily="2" charset="-78"/>
            </a:endParaRPr>
          </a:p>
          <a:p>
            <a:pPr algn="r" rtl="1">
              <a:buFont typeface="Wingdings" panose="05000000000000000000" pitchFamily="2" charset="2"/>
              <a:buChar char="v"/>
            </a:pPr>
            <a:endParaRPr lang="fa-IR" sz="2000" b="1" dirty="0">
              <a:cs typeface="B Nazanin" panose="00000400000000000000" pitchFamily="2" charset="-78"/>
            </a:endParaRPr>
          </a:p>
          <a:p>
            <a:pPr marL="0" indent="0" algn="r" rtl="1">
              <a:buNone/>
            </a:pPr>
            <a:endParaRPr lang="fa-IR" sz="2400" b="1" dirty="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24936" y="4090462"/>
            <a:ext cx="1229505" cy="745235"/>
          </a:xfrm>
          <a:prstGeom prst="rect">
            <a:avLst/>
          </a:prstGeom>
        </p:spPr>
      </p:pic>
      <p:pic>
        <p:nvPicPr>
          <p:cNvPr id="7" name="Picture 6"/>
          <p:cNvPicPr>
            <a:picLocks noChangeAspect="1"/>
          </p:cNvPicPr>
          <p:nvPr/>
        </p:nvPicPr>
        <p:blipFill>
          <a:blip r:embed="rId3"/>
          <a:stretch>
            <a:fillRect/>
          </a:stretch>
        </p:blipFill>
        <p:spPr>
          <a:xfrm>
            <a:off x="10737048" y="2074459"/>
            <a:ext cx="815137" cy="603361"/>
          </a:xfrm>
          <a:prstGeom prst="rect">
            <a:avLst/>
          </a:prstGeom>
        </p:spPr>
      </p:pic>
      <p:pic>
        <p:nvPicPr>
          <p:cNvPr id="8" name="Picture 7"/>
          <p:cNvPicPr>
            <a:picLocks noChangeAspect="1"/>
          </p:cNvPicPr>
          <p:nvPr/>
        </p:nvPicPr>
        <p:blipFill>
          <a:blip r:embed="rId4"/>
          <a:stretch>
            <a:fillRect/>
          </a:stretch>
        </p:blipFill>
        <p:spPr>
          <a:xfrm>
            <a:off x="10825942" y="2877668"/>
            <a:ext cx="726243" cy="726243"/>
          </a:xfrm>
          <a:prstGeom prst="rect">
            <a:avLst/>
          </a:prstGeom>
        </p:spPr>
      </p:pic>
      <p:pic>
        <p:nvPicPr>
          <p:cNvPr id="2" name="Picture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19833" y="2074459"/>
            <a:ext cx="2046663" cy="3773606"/>
          </a:xfrm>
          <a:prstGeom prst="rect">
            <a:avLst/>
          </a:prstGeom>
        </p:spPr>
      </p:pic>
      <p:pic>
        <p:nvPicPr>
          <p:cNvPr id="4" name="Picture 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823721" y="2074459"/>
            <a:ext cx="2046662" cy="3773606"/>
          </a:xfrm>
          <a:prstGeom prst="rect">
            <a:avLst/>
          </a:prstGeom>
        </p:spPr>
      </p:pic>
      <p:pic>
        <p:nvPicPr>
          <p:cNvPr id="5" name="Picture 4"/>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027608" y="2074459"/>
            <a:ext cx="2345343" cy="3787254"/>
          </a:xfrm>
          <a:prstGeom prst="rect">
            <a:avLst/>
          </a:prstGeom>
        </p:spPr>
      </p:pic>
      <p:pic>
        <p:nvPicPr>
          <p:cNvPr id="13" name="Picture 1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719461" y="2063590"/>
            <a:ext cx="2540285" cy="3784475"/>
          </a:xfrm>
          <a:prstGeom prst="rect">
            <a:avLst/>
          </a:prstGeom>
        </p:spPr>
      </p:pic>
      <p:sp>
        <p:nvSpPr>
          <p:cNvPr id="11" name="Title 2"/>
          <p:cNvSpPr>
            <a:spLocks noGrp="1"/>
          </p:cNvSpPr>
          <p:nvPr>
            <p:ph type="title"/>
          </p:nvPr>
        </p:nvSpPr>
        <p:spPr>
          <a:xfrm>
            <a:off x="336940" y="91809"/>
            <a:ext cx="9922806" cy="1325563"/>
          </a:xfrm>
          <a:solidFill>
            <a:srgbClr val="00B050"/>
          </a:solidFill>
        </p:spPr>
        <p:txBody>
          <a:bodyPr/>
          <a:lstStyle/>
          <a:p>
            <a:pPr algn="r">
              <a:buFont typeface="Wingdings" panose="05000000000000000000" pitchFamily="2" charset="2"/>
              <a:buChar char="v"/>
            </a:pPr>
            <a:r>
              <a:rPr lang="fa-IR" dirty="0">
                <a:solidFill>
                  <a:schemeClr val="bg1">
                    <a:lumMod val="95000"/>
                  </a:schemeClr>
                </a:solidFill>
                <a:cs typeface="+mn-cs"/>
              </a:rPr>
              <a:t>تهیه وتوزیع مخازن استاندارد دربین خانوارها </a:t>
            </a:r>
          </a:p>
        </p:txBody>
      </p:sp>
    </p:spTree>
    <p:extLst>
      <p:ext uri="{BB962C8B-B14F-4D97-AF65-F5344CB8AC3E}">
        <p14:creationId xmlns:p14="http://schemas.microsoft.com/office/powerpoint/2010/main" val="2458877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t="20062"/>
          <a:stretch/>
        </p:blipFill>
        <p:spPr>
          <a:xfrm>
            <a:off x="1780541" y="1549961"/>
            <a:ext cx="7892849" cy="4692607"/>
          </a:xfrm>
          <a:prstGeom prst="rect">
            <a:avLst/>
          </a:prstGeom>
        </p:spPr>
      </p:pic>
      <p:sp>
        <p:nvSpPr>
          <p:cNvPr id="3" name="Title 2"/>
          <p:cNvSpPr>
            <a:spLocks noGrp="1"/>
          </p:cNvSpPr>
          <p:nvPr>
            <p:ph type="title"/>
          </p:nvPr>
        </p:nvSpPr>
        <p:spPr/>
        <p:txBody>
          <a:bodyPr/>
          <a:lstStyle/>
          <a:p>
            <a:r>
              <a:rPr lang="fa-IR" dirty="0"/>
              <a:t>عوامل مرتبط با افزایش خطر تب دانگ</a:t>
            </a:r>
            <a:endParaRPr lang="en-US" dirty="0"/>
          </a:p>
        </p:txBody>
      </p:sp>
    </p:spTree>
    <p:extLst>
      <p:ext uri="{BB962C8B-B14F-4D97-AF65-F5344CB8AC3E}">
        <p14:creationId xmlns:p14="http://schemas.microsoft.com/office/powerpoint/2010/main" val="331738478"/>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4893" y="224661"/>
            <a:ext cx="9665502" cy="1180627"/>
          </a:xfrm>
          <a:solidFill>
            <a:srgbClr val="00B050"/>
          </a:solidFill>
        </p:spPr>
        <p:txBody>
          <a:bodyPr>
            <a:noAutofit/>
          </a:bodyPr>
          <a:lstStyle/>
          <a:p>
            <a:pPr algn="ctr" rtl="1"/>
            <a:r>
              <a:rPr lang="fa-IR" sz="2800" b="1" dirty="0">
                <a:solidFill>
                  <a:schemeClr val="bg1">
                    <a:lumMod val="95000"/>
                  </a:schemeClr>
                </a:solidFill>
                <a:cs typeface="B Nazanin" panose="00000400000000000000" pitchFamily="2" charset="-78"/>
              </a:rPr>
              <a:t>آموزش ، اطلاع رسانی و توزیع رسانه های آموزشی توسط تیم های مراقبت درب منزل و نصب پوستر در سازمان های تحت پوشش مراکزشهری و روستایی</a:t>
            </a:r>
            <a:endParaRPr lang="en-US" sz="2800" b="1" dirty="0">
              <a:solidFill>
                <a:schemeClr val="bg1">
                  <a:lumMod val="95000"/>
                </a:schemeClr>
              </a:solidFill>
              <a:cs typeface="B Nazanin" panose="00000400000000000000" pitchFamily="2" charset="-78"/>
            </a:endParaRPr>
          </a:p>
        </p:txBody>
      </p:sp>
      <p:pic>
        <p:nvPicPr>
          <p:cNvPr id="5"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767089" y="1650419"/>
            <a:ext cx="4463934" cy="450212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3467242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1145" y="291382"/>
            <a:ext cx="9380889" cy="747489"/>
          </a:xfrm>
          <a:solidFill>
            <a:srgbClr val="00B050"/>
          </a:solidFill>
        </p:spPr>
        <p:txBody>
          <a:bodyPr>
            <a:normAutofit/>
          </a:bodyPr>
          <a:lstStyle/>
          <a:p>
            <a:pPr algn="r" rtl="1"/>
            <a:r>
              <a:rPr lang="fa-IR"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t>تهیه رسانه آموزشی در زمینه آئدس</a:t>
            </a:r>
            <a:endParaRPr lang="en-US"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7837713" y="1038871"/>
            <a:ext cx="3717249" cy="544466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9910" y="1058091"/>
            <a:ext cx="3154759" cy="548310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Picture 2" descr="C:\Users\bahn-amozesh-khavari\Desktop\آئدس6.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17438" y="1058091"/>
            <a:ext cx="3297506" cy="544466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3851691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p:cNvSpPr/>
          <p:nvPr/>
        </p:nvSpPr>
        <p:spPr>
          <a:xfrm>
            <a:off x="282104" y="269896"/>
            <a:ext cx="9872550" cy="461665"/>
          </a:xfrm>
          <a:prstGeom prst="rect">
            <a:avLst/>
          </a:prstGeom>
          <a:solidFill>
            <a:srgbClr val="00B050"/>
          </a:solidFill>
        </p:spPr>
        <p:txBody>
          <a:bodyPr wrap="square">
            <a:spAutoFit/>
          </a:bodyPr>
          <a:lstStyle/>
          <a:p>
            <a:pPr algn="ctr" rtl="1"/>
            <a:r>
              <a:rPr lang="fa-IR" sz="2400" b="1" dirty="0">
                <a:ln w="13462">
                  <a:solidFill>
                    <a:schemeClr val="bg1"/>
                  </a:solidFill>
                  <a:prstDash val="solid"/>
                </a:ln>
                <a:solidFill>
                  <a:schemeClr val="bg1">
                    <a:lumMod val="95000"/>
                  </a:schemeClr>
                </a:solidFill>
                <a:effectLst>
                  <a:outerShdw dist="38100" dir="2700000" algn="bl" rotWithShape="0">
                    <a:schemeClr val="accent5"/>
                  </a:outerShdw>
                </a:effectLst>
              </a:rPr>
              <a:t>تهیه رسانه آموزشی در زمینه افتراق علائم بیماریهای کرونا،آنفلوانزا و تب دانگ</a:t>
            </a:r>
            <a:endParaRPr lang="en-US" sz="2400" b="1" dirty="0">
              <a:ln w="13462">
                <a:solidFill>
                  <a:schemeClr val="bg1"/>
                </a:solidFill>
                <a:prstDash val="solid"/>
              </a:ln>
              <a:solidFill>
                <a:schemeClr val="bg1">
                  <a:lumMod val="95000"/>
                </a:schemeClr>
              </a:solidFill>
              <a:effectLst>
                <a:outerShdw dist="38100" dir="2700000" algn="bl" rotWithShape="0">
                  <a:schemeClr val="accent5"/>
                </a:outerShdw>
              </a:effectLst>
            </a:endParaRPr>
          </a:p>
        </p:txBody>
      </p:sp>
      <p:pic>
        <p:nvPicPr>
          <p:cNvPr id="3" name="Content Placeholder 2"/>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1548581" y="914400"/>
            <a:ext cx="8450825" cy="5250426"/>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40183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12270" y="220537"/>
            <a:ext cx="9402868" cy="925333"/>
          </a:xfrm>
          <a:solidFill>
            <a:srgbClr val="00B050"/>
          </a:solidFill>
        </p:spPr>
        <p:txBody>
          <a:bodyPr>
            <a:normAutofit/>
          </a:bodyPr>
          <a:lstStyle/>
          <a:p>
            <a:pPr algn="ctr" rtl="1"/>
            <a:r>
              <a:rPr lang="fa-IR"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t>به اشتراک گذاری مطالب آموزشی در صفحه اینستاگرام مرکز بهداشت</a:t>
            </a:r>
            <a:endParaRPr lang="en-US"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3205908" y="1311008"/>
            <a:ext cx="5332164" cy="531841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06778237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872" y="210223"/>
            <a:ext cx="9379909" cy="968582"/>
          </a:xfrm>
          <a:solidFill>
            <a:srgbClr val="00B050"/>
          </a:solidFill>
        </p:spPr>
        <p:txBody>
          <a:bodyPr>
            <a:normAutofit/>
          </a:bodyPr>
          <a:lstStyle/>
          <a:p>
            <a:pPr algn="ctr" rtl="1"/>
            <a:r>
              <a:rPr lang="fa-IR" sz="24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t>نصب استند و بنر خودمراقبتی در ابتلا به بیماری های ناشی از گزش پشه آئدس در معاونت بهداشتی </a:t>
            </a:r>
            <a:endParaRPr lang="en-US" sz="24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endParaRPr>
          </a:p>
        </p:txBody>
      </p:sp>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496644" y="1178805"/>
            <a:ext cx="5207676" cy="517309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99872" y="1178805"/>
            <a:ext cx="5143500" cy="5173098"/>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578069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765" y="286134"/>
            <a:ext cx="9663374" cy="1148030"/>
          </a:xfrm>
          <a:solidFill>
            <a:srgbClr val="00B050"/>
          </a:solidFill>
        </p:spPr>
        <p:txBody>
          <a:bodyPr>
            <a:normAutofit/>
          </a:bodyPr>
          <a:lstStyle/>
          <a:p>
            <a:pPr algn="ctr" rtl="1"/>
            <a:r>
              <a:rPr lang="fa-IR"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t>آموزش کارکنان ستاد و مراقبین سلامت</a:t>
            </a:r>
            <a:br>
              <a:rPr lang="fa-IR"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br>
            <a:endParaRPr lang="en-US"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endParaRPr>
          </a:p>
        </p:txBody>
      </p:sp>
      <p:pic>
        <p:nvPicPr>
          <p:cNvPr id="7" name="Content Placeholder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9930" y="2151566"/>
            <a:ext cx="5618602" cy="388322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6" name="Title 1"/>
          <p:cNvSpPr txBox="1">
            <a:spLocks/>
          </p:cNvSpPr>
          <p:nvPr/>
        </p:nvSpPr>
        <p:spPr>
          <a:xfrm>
            <a:off x="994187" y="1242846"/>
            <a:ext cx="9466217" cy="908720"/>
          </a:xfrm>
          <a:prstGeom prst="rect">
            <a:avLst/>
          </a:prstGeom>
          <a:noFill/>
          <a:ln w="12700" cap="flat" cmpd="sng" algn="ctr">
            <a:noFill/>
            <a:prstDash val="solid"/>
            <a:miter lim="800000"/>
          </a:ln>
        </p:spPr>
        <p:style>
          <a:lnRef idx="2">
            <a:schemeClr val="dk1"/>
          </a:lnRef>
          <a:fillRef idx="1">
            <a:schemeClr val="lt1"/>
          </a:fillRef>
          <a:effectRef idx="0">
            <a:schemeClr val="dk1"/>
          </a:effectRef>
          <a:fontRef idx="minor">
            <a:schemeClr val="dk1"/>
          </a:fontRef>
        </p:style>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dk1"/>
                </a:solidFill>
                <a:latin typeface="+mn-lt"/>
                <a:ea typeface="+mn-ea"/>
                <a:cs typeface="+mn-cs"/>
              </a:defRPr>
            </a:lvl1pPr>
            <a:lvl2pPr>
              <a:defRPr>
                <a:solidFill>
                  <a:schemeClr val="dk1"/>
                </a:solidFill>
                <a:latin typeface="+mn-lt"/>
                <a:ea typeface="+mn-ea"/>
                <a:cs typeface="+mn-cs"/>
              </a:defRPr>
            </a:lvl2pPr>
            <a:lvl3pPr>
              <a:defRPr>
                <a:solidFill>
                  <a:schemeClr val="dk1"/>
                </a:solidFill>
                <a:latin typeface="+mn-lt"/>
                <a:ea typeface="+mn-ea"/>
                <a:cs typeface="+mn-cs"/>
              </a:defRPr>
            </a:lvl3pPr>
            <a:lvl4pPr>
              <a:defRPr>
                <a:solidFill>
                  <a:schemeClr val="dk1"/>
                </a:solidFill>
                <a:latin typeface="+mn-lt"/>
                <a:ea typeface="+mn-ea"/>
                <a:cs typeface="+mn-cs"/>
              </a:defRPr>
            </a:lvl4pPr>
            <a:lvl5pPr>
              <a:defRPr>
                <a:solidFill>
                  <a:schemeClr val="dk1"/>
                </a:solidFill>
                <a:latin typeface="+mn-lt"/>
                <a:ea typeface="+mn-ea"/>
                <a:cs typeface="+mn-cs"/>
              </a:defRPr>
            </a:lvl5pPr>
            <a:lvl6pPr>
              <a:defRPr>
                <a:solidFill>
                  <a:schemeClr val="dk1"/>
                </a:solidFill>
                <a:latin typeface="+mn-lt"/>
                <a:ea typeface="+mn-ea"/>
                <a:cs typeface="+mn-cs"/>
              </a:defRPr>
            </a:lvl6pPr>
            <a:lvl7pPr>
              <a:defRPr>
                <a:solidFill>
                  <a:schemeClr val="dk1"/>
                </a:solidFill>
                <a:latin typeface="+mn-lt"/>
                <a:ea typeface="+mn-ea"/>
                <a:cs typeface="+mn-cs"/>
              </a:defRPr>
            </a:lvl7pPr>
            <a:lvl8pPr>
              <a:defRPr>
                <a:solidFill>
                  <a:schemeClr val="dk1"/>
                </a:solidFill>
                <a:latin typeface="+mn-lt"/>
                <a:ea typeface="+mn-ea"/>
                <a:cs typeface="+mn-cs"/>
              </a:defRPr>
            </a:lvl8pPr>
            <a:lvl9pPr>
              <a:defRPr>
                <a:solidFill>
                  <a:schemeClr val="dk1"/>
                </a:solidFill>
                <a:latin typeface="+mn-lt"/>
                <a:ea typeface="+mn-ea"/>
                <a:cs typeface="+mn-cs"/>
              </a:defRPr>
            </a:lvl9pPr>
          </a:lstStyle>
          <a:p>
            <a:pPr algn="ctr"/>
            <a:r>
              <a:rPr lang="fa-IR" sz="2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cs typeface="B Titr" panose="00000700000000000000" pitchFamily="2" charset="-78"/>
              </a:rPr>
              <a:t>آموزش ، اطلاع رسانی و توزیع رسانه های آموزشی توسط تیم های بهداشت حرفه ای</a:t>
            </a:r>
          </a:p>
        </p:txBody>
      </p:sp>
      <p:pic>
        <p:nvPicPr>
          <p:cNvPr id="8" name="Picture 2" descr="C:\Users\bahn-amozesh-khavari\Desktop\مستندات\ac3ba6b0-f49d-4340-8569-a6cca13b849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05296" y="2616405"/>
            <a:ext cx="5396256" cy="32950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9418474"/>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C:\Users\bahn-amozesh-khavari\Desktop\مستندات\5f48ddd0-ba30-4ce9-9734-d04a9bad5e2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3596" y="1079246"/>
            <a:ext cx="9144000" cy="5204373"/>
          </a:xfrm>
          <a:prstGeom prst="rect">
            <a:avLst/>
          </a:prstGeom>
          <a:noFill/>
          <a:extLst>
            <a:ext uri="{909E8E84-426E-40DD-AFC4-6F175D3DCCD1}">
              <a14:hiddenFill xmlns:a14="http://schemas.microsoft.com/office/drawing/2010/main">
                <a:solidFill>
                  <a:srgbClr val="FFFFFF"/>
                </a:solidFill>
              </a14:hiddenFill>
            </a:ext>
          </a:extLst>
        </p:spPr>
      </p:pic>
      <p:sp>
        <p:nvSpPr>
          <p:cNvPr id="5" name="Title 1"/>
          <p:cNvSpPr>
            <a:spLocks noGrp="1"/>
          </p:cNvSpPr>
          <p:nvPr>
            <p:ph type="title"/>
          </p:nvPr>
        </p:nvSpPr>
        <p:spPr>
          <a:xfrm>
            <a:off x="1110114" y="170526"/>
            <a:ext cx="9144000" cy="908720"/>
          </a:xfrm>
          <a:solidFill>
            <a:srgbClr val="00B050"/>
          </a:solidFill>
        </p:spPr>
        <p:txBody>
          <a:bodyPr>
            <a:normAutofit/>
          </a:bodyPr>
          <a:lstStyle/>
          <a:p>
            <a:pPr algn="ctr"/>
            <a:r>
              <a:rPr lang="fa-IR" sz="24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t>آموزش ، اطلاع رسانی و توزیع رسانه های آموزشی توسط تیم های بهداشت محیط</a:t>
            </a:r>
          </a:p>
        </p:txBody>
      </p:sp>
    </p:spTree>
    <p:extLst>
      <p:ext uri="{BB962C8B-B14F-4D97-AF65-F5344CB8AC3E}">
        <p14:creationId xmlns:p14="http://schemas.microsoft.com/office/powerpoint/2010/main" val="1887723476"/>
      </p:ext>
    </p:extLst>
  </p:cSld>
  <p:clrMapOvr>
    <a:masterClrMapping/>
  </p:clrMapOvr>
  <p:transition spd="slow">
    <p:comb/>
  </p:transition>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42405" y="320749"/>
            <a:ext cx="9149248" cy="1030152"/>
          </a:xfrm>
          <a:solidFill>
            <a:srgbClr val="00B050"/>
          </a:solidFill>
        </p:spPr>
        <p:txBody>
          <a:bodyPr>
            <a:normAutofit/>
          </a:bodyPr>
          <a:lstStyle/>
          <a:p>
            <a:pPr algn="ctr" rtl="1"/>
            <a:r>
              <a:rPr lang="fa-IR" sz="24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t>چاپ ونصب استندآموزشی در مبادی ورودی استان( اسکله، فرودگاه و ...)</a:t>
            </a:r>
            <a:endParaRPr lang="en-US" sz="24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endParaRPr>
          </a:p>
        </p:txBody>
      </p:sp>
      <p:pic>
        <p:nvPicPr>
          <p:cNvPr id="3" name="Content Placeholder 9">
            <a:extLst>
              <a:ext uri="{FF2B5EF4-FFF2-40B4-BE49-F238E27FC236}">
                <a16:creationId xmlns:a16="http://schemas.microsoft.com/office/drawing/2014/main" id="{6C9B1F10-AE77-4B04-B66C-3A633980ABAD}"/>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361611" y="1842182"/>
            <a:ext cx="5202860" cy="384016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pic>
        <p:nvPicPr>
          <p:cNvPr id="4" name="Content Placeholder 9">
            <a:extLst>
              <a:ext uri="{FF2B5EF4-FFF2-40B4-BE49-F238E27FC236}">
                <a16:creationId xmlns:a16="http://schemas.microsoft.com/office/drawing/2014/main" id="{3DC73ED1-F410-4969-B394-626B68DD5ED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3412" y="1842182"/>
            <a:ext cx="5213617" cy="3840162"/>
          </a:xfrm>
          <a:prstGeom prst="roundRect">
            <a:avLst>
              <a:gd name="adj" fmla="val 11111"/>
            </a:avLst>
          </a:prstGeom>
          <a:ln w="190500" cap="rnd">
            <a:solidFill>
              <a:srgbClr val="C8C6BD"/>
            </a:solidFill>
            <a:prstDash val="solid"/>
          </a:ln>
          <a:effectLst>
            <a:outerShdw blurRad="101600" dist="50800" dir="7200000" algn="tl" rotWithShape="0">
              <a:srgbClr val="000000">
                <a:alpha val="45000"/>
              </a:srgbClr>
            </a:outerShdw>
          </a:effectLst>
          <a:scene3d>
            <a:camera prst="perspectiveFront" fov="5400000"/>
            <a:lightRig rig="threePt" dir="t">
              <a:rot lat="0" lon="0" rev="19200000"/>
            </a:lightRig>
          </a:scene3d>
          <a:sp3d extrusionH="25400">
            <a:bevelT w="304800" h="152400" prst="hardEdge"/>
            <a:extrusionClr>
              <a:srgbClr val="FFFFFF"/>
            </a:extrusionClr>
          </a:sp3d>
        </p:spPr>
      </p:pic>
    </p:spTree>
    <p:extLst>
      <p:ext uri="{BB962C8B-B14F-4D97-AF65-F5344CB8AC3E}">
        <p14:creationId xmlns:p14="http://schemas.microsoft.com/office/powerpoint/2010/main" val="1301563928"/>
      </p:ext>
    </p:extLst>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1058779" y="324710"/>
            <a:ext cx="9143129" cy="879593"/>
          </a:xfrm>
          <a:solidFill>
            <a:srgbClr val="00B050"/>
          </a:solidFill>
          <a:ln>
            <a:noFill/>
          </a:ln>
        </p:spPr>
        <p:style>
          <a:lnRef idx="2">
            <a:schemeClr val="accent2"/>
          </a:lnRef>
          <a:fillRef idx="1">
            <a:schemeClr val="lt1"/>
          </a:fillRef>
          <a:effectRef idx="0">
            <a:schemeClr val="accent2"/>
          </a:effectRef>
          <a:fontRef idx="minor">
            <a:schemeClr val="dk1"/>
          </a:fontRef>
        </p:style>
        <p:txBody>
          <a:bodyPr>
            <a:normAutofit/>
          </a:bodyPr>
          <a:lstStyle/>
          <a:p>
            <a:pPr algn="r"/>
            <a:r>
              <a:rPr lang="fa-IR" sz="2800" b="1" cap="none" dirty="0">
                <a:ln w="13462">
                  <a:solidFill>
                    <a:schemeClr val="bg1"/>
                  </a:solidFill>
                  <a:prstDash val="solid"/>
                </a:ln>
                <a:solidFill>
                  <a:schemeClr val="bg1">
                    <a:lumMod val="95000"/>
                  </a:schemeClr>
                </a:solidFill>
                <a:effectLst>
                  <a:outerShdw dist="38100" dir="2700000" algn="bl" rotWithShape="0">
                    <a:schemeClr val="accent5"/>
                  </a:outerShdw>
                </a:effectLst>
                <a:cs typeface="+mn-cs"/>
              </a:rPr>
              <a:t>نصب بنر و بیلبورد آموزشی و اطلاع رسانی در سطح شهر</a:t>
            </a: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3357" y="1204303"/>
            <a:ext cx="8244408" cy="5128432"/>
          </a:xfrm>
          <a:prstGeom prst="rect">
            <a:avLst/>
          </a:prstGeom>
        </p:spPr>
      </p:pic>
    </p:spTree>
    <p:extLst>
      <p:ext uri="{BB962C8B-B14F-4D97-AF65-F5344CB8AC3E}">
        <p14:creationId xmlns:p14="http://schemas.microsoft.com/office/powerpoint/2010/main" val="602687820"/>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0" indent="-342900">
              <a:lnSpc>
                <a:spcPct val="100000"/>
              </a:lnSpc>
              <a:spcBef>
                <a:spcPct val="20000"/>
              </a:spcBef>
            </a:pPr>
            <a:r>
              <a:rPr lang="fa-IR" dirty="0">
                <a:solidFill>
                  <a:prstClr val="black"/>
                </a:solidFill>
              </a:rPr>
              <a:t>شرایط آب و هوایی </a:t>
            </a:r>
            <a:r>
              <a:rPr lang="fa-IR" dirty="0">
                <a:solidFill>
                  <a:srgbClr val="FF0000"/>
                </a:solidFill>
              </a:rPr>
              <a:t>مناسب</a:t>
            </a:r>
            <a:r>
              <a:rPr lang="fa-IR" dirty="0">
                <a:solidFill>
                  <a:prstClr val="black"/>
                </a:solidFill>
              </a:rPr>
              <a:t> برای زایش و تکثیر پشه </a:t>
            </a:r>
            <a:r>
              <a:rPr lang="fa-IR" dirty="0" err="1">
                <a:solidFill>
                  <a:prstClr val="black"/>
                </a:solidFill>
              </a:rPr>
              <a:t>آئدس</a:t>
            </a:r>
            <a:r>
              <a:rPr lang="fa-IR" dirty="0">
                <a:solidFill>
                  <a:prstClr val="black"/>
                </a:solidFill>
              </a:rPr>
              <a:t> در کشور</a:t>
            </a:r>
          </a:p>
          <a:p>
            <a:pPr marL="342900" lvl="0" indent="-342900" algn="justLow" defTabSz="685800">
              <a:lnSpc>
                <a:spcPct val="100000"/>
              </a:lnSpc>
              <a:spcBef>
                <a:spcPts val="975"/>
              </a:spcBef>
              <a:defRPr/>
            </a:pPr>
            <a:r>
              <a:rPr lang="fa-IR" dirty="0">
                <a:solidFill>
                  <a:prstClr val="black"/>
                </a:solidFill>
              </a:rPr>
              <a:t>شرایط آماده زیست محیطی و </a:t>
            </a:r>
            <a:r>
              <a:rPr lang="fa-IR" dirty="0"/>
              <a:t>وضعیت نامناسب </a:t>
            </a:r>
            <a:r>
              <a:rPr lang="fa-IR" dirty="0">
                <a:solidFill>
                  <a:prstClr val="black"/>
                </a:solidFill>
              </a:rPr>
              <a:t>بهداشت محیطی بویژه وجود </a:t>
            </a:r>
            <a:r>
              <a:rPr lang="fa-IR" dirty="0">
                <a:solidFill>
                  <a:srgbClr val="FF0000"/>
                </a:solidFill>
              </a:rPr>
              <a:t>لاستیک های فرسوده</a:t>
            </a:r>
          </a:p>
          <a:p>
            <a:pPr marL="342900" lvl="0" indent="-342900" algn="justLow" defTabSz="685800">
              <a:lnSpc>
                <a:spcPct val="100000"/>
              </a:lnSpc>
              <a:spcBef>
                <a:spcPts val="975"/>
              </a:spcBef>
              <a:defRPr/>
            </a:pPr>
            <a:r>
              <a:rPr lang="fa-IR" dirty="0">
                <a:solidFill>
                  <a:prstClr val="black"/>
                </a:solidFill>
              </a:rPr>
              <a:t>همکاری </a:t>
            </a:r>
            <a:r>
              <a:rPr lang="fa-IR" dirty="0">
                <a:solidFill>
                  <a:srgbClr val="FF0000"/>
                </a:solidFill>
              </a:rPr>
              <a:t>ناکافی</a:t>
            </a:r>
            <a:r>
              <a:rPr lang="fa-IR" dirty="0">
                <a:solidFill>
                  <a:prstClr val="black"/>
                </a:solidFill>
              </a:rPr>
              <a:t> سازمانهای </a:t>
            </a:r>
            <a:r>
              <a:rPr lang="fa-IR" dirty="0" err="1">
                <a:solidFill>
                  <a:prstClr val="black"/>
                </a:solidFill>
              </a:rPr>
              <a:t>ذینقش</a:t>
            </a:r>
            <a:r>
              <a:rPr lang="fa-IR" dirty="0">
                <a:solidFill>
                  <a:prstClr val="black"/>
                </a:solidFill>
              </a:rPr>
              <a:t> در برنامه</a:t>
            </a:r>
          </a:p>
          <a:p>
            <a:pPr marL="342900" lvl="0" indent="-342900" algn="justLow" defTabSz="685800">
              <a:lnSpc>
                <a:spcPct val="100000"/>
              </a:lnSpc>
              <a:spcBef>
                <a:spcPts val="975"/>
              </a:spcBef>
              <a:defRPr/>
            </a:pPr>
            <a:r>
              <a:rPr lang="fa-IR" dirty="0">
                <a:solidFill>
                  <a:prstClr val="black"/>
                </a:solidFill>
              </a:rPr>
              <a:t>وجود </a:t>
            </a:r>
            <a:r>
              <a:rPr lang="fa-IR" dirty="0">
                <a:solidFill>
                  <a:srgbClr val="FF0000"/>
                </a:solidFill>
              </a:rPr>
              <a:t>مکانهای پر خطر- </a:t>
            </a:r>
            <a:r>
              <a:rPr lang="fa-IR" dirty="0">
                <a:solidFill>
                  <a:prstClr val="black"/>
                </a:solidFill>
              </a:rPr>
              <a:t>وجود پایانه های بار بسیار بزرگ- حمل بار و کالاهای خطرآفرین</a:t>
            </a:r>
          </a:p>
          <a:p>
            <a:pPr marL="0" lvl="0" indent="0" algn="justLow" defTabSz="685800">
              <a:lnSpc>
                <a:spcPct val="100000"/>
              </a:lnSpc>
              <a:spcBef>
                <a:spcPts val="975"/>
              </a:spcBef>
              <a:buNone/>
              <a:defRPr/>
            </a:pPr>
            <a:r>
              <a:rPr lang="fa-IR" sz="2000" dirty="0">
                <a:solidFill>
                  <a:prstClr val="black"/>
                </a:solidFill>
              </a:rPr>
              <a:t>(خروج روزانه حداقل</a:t>
            </a:r>
            <a:r>
              <a:rPr lang="fa-IR" sz="2000" dirty="0">
                <a:solidFill>
                  <a:srgbClr val="FF0000"/>
                </a:solidFill>
              </a:rPr>
              <a:t> </a:t>
            </a:r>
            <a:r>
              <a:rPr lang="fa-IR" sz="2000" b="1" dirty="0">
                <a:solidFill>
                  <a:srgbClr val="FF0000"/>
                </a:solidFill>
              </a:rPr>
              <a:t>10000 تریلر و کامیون </a:t>
            </a:r>
            <a:r>
              <a:rPr lang="fa-IR" sz="2000" dirty="0">
                <a:solidFill>
                  <a:prstClr val="black"/>
                </a:solidFill>
              </a:rPr>
              <a:t>از استان هرمزگان به اقصی نقاط کشور)</a:t>
            </a:r>
          </a:p>
          <a:p>
            <a:pPr algn="justLow" defTabSz="685800">
              <a:lnSpc>
                <a:spcPct val="100000"/>
              </a:lnSpc>
              <a:spcBef>
                <a:spcPts val="975"/>
              </a:spcBef>
              <a:defRPr/>
            </a:pPr>
            <a:r>
              <a:rPr lang="fa-IR" sz="2400" dirty="0">
                <a:solidFill>
                  <a:prstClr val="black"/>
                </a:solidFill>
              </a:rPr>
              <a:t>تردد های انسانی و حمل و نقل کالا از استان های آلوده به پشه ناقل (هرمزگان، سیستان و بلوچستان، گیلان و بوشهر)</a:t>
            </a:r>
          </a:p>
          <a:p>
            <a:pPr marL="0" lvl="0" indent="0" algn="justLow" defTabSz="685800">
              <a:lnSpc>
                <a:spcPct val="100000"/>
              </a:lnSpc>
              <a:spcBef>
                <a:spcPts val="975"/>
              </a:spcBef>
              <a:buNone/>
              <a:defRPr/>
            </a:pPr>
            <a:endParaRPr lang="fa-IR" sz="2000" dirty="0">
              <a:solidFill>
                <a:prstClr val="black"/>
              </a:solidFill>
            </a:endParaRPr>
          </a:p>
          <a:p>
            <a:pPr marL="0" lvl="0" indent="0" algn="justLow" defTabSz="685800">
              <a:lnSpc>
                <a:spcPct val="100000"/>
              </a:lnSpc>
              <a:spcBef>
                <a:spcPts val="975"/>
              </a:spcBef>
              <a:buNone/>
              <a:defRPr/>
            </a:pPr>
            <a:endParaRPr lang="fa-IR" sz="2000" dirty="0">
              <a:solidFill>
                <a:prstClr val="black"/>
              </a:solidFill>
            </a:endParaRPr>
          </a:p>
          <a:p>
            <a:pPr marL="0" indent="0">
              <a:buNone/>
            </a:pPr>
            <a:endParaRPr lang="en-US" dirty="0"/>
          </a:p>
        </p:txBody>
      </p:sp>
      <p:sp>
        <p:nvSpPr>
          <p:cNvPr id="3" name="Title 2"/>
          <p:cNvSpPr>
            <a:spLocks noGrp="1"/>
          </p:cNvSpPr>
          <p:nvPr>
            <p:ph type="title"/>
          </p:nvPr>
        </p:nvSpPr>
        <p:spPr/>
        <p:txBody>
          <a:bodyPr/>
          <a:lstStyle/>
          <a:p>
            <a:r>
              <a:rPr lang="fa-IR" dirty="0"/>
              <a:t>چالش ها </a:t>
            </a:r>
            <a:endParaRPr lang="en-US" dirty="0"/>
          </a:p>
        </p:txBody>
      </p:sp>
    </p:spTree>
    <p:extLst>
      <p:ext uri="{BB962C8B-B14F-4D97-AF65-F5344CB8AC3E}">
        <p14:creationId xmlns:p14="http://schemas.microsoft.com/office/powerpoint/2010/main" val="1007075400"/>
      </p:ext>
    </p:extLst>
  </p:cSld>
  <p:clrMapOvr>
    <a:masterClrMapping/>
  </p:clrMapOvr>
</p:sld>
</file>

<file path=ppt/theme/theme1.xml><?xml version="1.0" encoding="utf-8"?>
<a:theme xmlns:a="http://schemas.openxmlformats.org/drawingml/2006/main" name="Office Theme">
  <a:themeElements>
    <a:clrScheme name="Yellow Orange">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Custom 1">
      <a:majorFont>
        <a:latin typeface="Calibri Light"/>
        <a:ea typeface=""/>
        <a:cs typeface="B Nazanin"/>
      </a:majorFont>
      <a:minorFont>
        <a:latin typeface="Calibri"/>
        <a:ea typeface=""/>
        <a:cs typeface="B Nazani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9687</TotalTime>
  <Words>6299</Words>
  <Application>Microsoft Office PowerPoint</Application>
  <PresentationFormat>Widescreen</PresentationFormat>
  <Paragraphs>616</Paragraphs>
  <Slides>129</Slides>
  <Notes>1</Notes>
  <HiddenSlides>0</HiddenSlides>
  <MMClips>0</MMClips>
  <ScaleCrop>false</ScaleCrop>
  <HeadingPairs>
    <vt:vector size="6" baseType="variant">
      <vt:variant>
        <vt:lpstr>Fonts Used</vt:lpstr>
      </vt:variant>
      <vt:variant>
        <vt:i4>15</vt:i4>
      </vt:variant>
      <vt:variant>
        <vt:lpstr>Theme</vt:lpstr>
      </vt:variant>
      <vt:variant>
        <vt:i4>2</vt:i4>
      </vt:variant>
      <vt:variant>
        <vt:lpstr>Slide Titles</vt:lpstr>
      </vt:variant>
      <vt:variant>
        <vt:i4>129</vt:i4>
      </vt:variant>
    </vt:vector>
  </HeadingPairs>
  <TitlesOfParts>
    <vt:vector size="146" baseType="lpstr">
      <vt:lpstr>Lora</vt:lpstr>
      <vt:lpstr>B Titr</vt:lpstr>
      <vt:lpstr>Courier New</vt:lpstr>
      <vt:lpstr>Wingdings 3</vt:lpstr>
      <vt:lpstr>Arial</vt:lpstr>
      <vt:lpstr>Wingdings</vt:lpstr>
      <vt:lpstr>Times New Roman</vt:lpstr>
      <vt:lpstr>Noto Sans Symbols</vt:lpstr>
      <vt:lpstr>Calibri</vt:lpstr>
      <vt:lpstr>Verdana</vt:lpstr>
      <vt:lpstr>Calibri Light</vt:lpstr>
      <vt:lpstr>B Lotus</vt:lpstr>
      <vt:lpstr>IranNastaliq</vt:lpstr>
      <vt:lpstr>AGA Arabesque</vt:lpstr>
      <vt:lpstr>B Nazanin</vt:lpstr>
      <vt:lpstr>Office Theme</vt:lpstr>
      <vt:lpstr>1_Office Theme</vt:lpstr>
      <vt:lpstr> آئدس مهاجم ( ناقل بیماری دانگ، چیکونگونیا و زیکا)  چالش جدی غیر قابل انکار کشور  وزارت بهداشت، درمان و آموزش پزشکی معاونت بهداشت مرکز مدیریت بیماریهای واگیر  اداره کنترل بیماریهای منتقله توسط ناقلین   تیر ماه 1403 </vt:lpstr>
      <vt:lpstr>اهمیت موضوع بیماری  های منتقله توسط آئدس مهاجم: تب دانگ، چیکونگونیا و زیکا</vt:lpstr>
      <vt:lpstr>پراکندگی جهانی بیماری های تب دانگ، چیکونگونیا و زیکا</vt:lpstr>
      <vt:lpstr>خصوصیات گونه های پشه آنوفل و آئدس مهاجم</vt:lpstr>
      <vt:lpstr>شدت انتقال دانگ توسط آئدس اجیپتی در مقایسه با انتقال مالاریا توسط آنوفل استفنسی</vt:lpstr>
      <vt:lpstr> شدت تهدید و اپیدمی انفجاری </vt:lpstr>
      <vt:lpstr>واکسن تب دانگ</vt:lpstr>
      <vt:lpstr>نقشه انشار پشه ناقل</vt:lpstr>
      <vt:lpstr>عوامل مرتبط با افزایش خطر تب دانگ</vt:lpstr>
      <vt:lpstr>مهمترین راههای گسترش آئدسهای مهاجم</vt:lpstr>
      <vt:lpstr>انتشار پشه از طریق حمل و نقل: هواپیما، ماشین و کشتی </vt:lpstr>
      <vt:lpstr>انتشار ناقل در حوزه دریای سیاه</vt:lpstr>
      <vt:lpstr>نقشه انتشار پشه ناقل در اروپا</vt:lpstr>
      <vt:lpstr>روند گسترش پشه آئدس آلبوپیکتوس در فرانسه</vt:lpstr>
      <vt:lpstr>روند گسترش پشه آئدس آلبوپیکتوس در فرانسه</vt:lpstr>
      <vt:lpstr>هشدار اپیدمی های تب دانگ در بنگلادش در سال 2023</vt:lpstr>
      <vt:lpstr>فلج شدن سیستم درمان در کشورهای آلوده</vt:lpstr>
      <vt:lpstr>خالی شدن قفسه های فروشگاه ها از حشره کش و قحطی انواع موادشیمیایی دورکننده حشرات در آرژانتین در پی شیوع گسترده و کم سابقه تب دانگ </vt:lpstr>
      <vt:lpstr> رخداد پدیده آب و هوایی " ال نینو" و تغییر در شیوع و تابلوی رایج بیماری های واگیر در جهان در سال 2024 </vt:lpstr>
      <vt:lpstr>موارد چیکونگونیا در برزیل در سال 2024</vt:lpstr>
      <vt:lpstr>وضعیت بیماری دانگ در سه کشور برزیل، تایلند و اندونزی</vt:lpstr>
      <vt:lpstr>شواهد اپیدمیولوژیک افزایش موارد بیماریهای منتقله از آئدس در دنیا</vt:lpstr>
      <vt:lpstr>شواهد اپیدمیولوژیک افزایش موارد بیماریهای منتقله از آئدس در دنیا</vt:lpstr>
      <vt:lpstr>شواهد اپیدمیولوژیک افزایش موارد بیماریهای منتقله از آئدس در دنیا</vt:lpstr>
      <vt:lpstr>مناطقی که بیش از یک ویروس منتقله از طریق پشه آئدس را گزارش کرده اند(تا آوریل 2024)</vt:lpstr>
      <vt:lpstr>تفاوت عفونت تب دانگ در بار اول با دوم ابتلا </vt:lpstr>
      <vt:lpstr>زیستگاههای مناسب پشه های آئدس اجیپتی وآئدس آلبوپیکتوس</vt:lpstr>
      <vt:lpstr>زیستگاههای مناسب پشه های آئدس اجیپتی وآئدس آلبوپیکتوس</vt:lpstr>
      <vt:lpstr>زیستگاههای مناسب پشه های آئدس اجیپتی وآئدس آلبوپیکتوس </vt:lpstr>
      <vt:lpstr>فلج شدن سیستم درمان در کشورهای آلوده</vt:lpstr>
      <vt:lpstr>وضعیت جهانی بیماریهای منتقله توسط ناقلین</vt:lpstr>
      <vt:lpstr>وضعیت وجود آئدس اجیپتی در کشورهای منطقه EMRO</vt:lpstr>
      <vt:lpstr>وضعیت در کشور جمهوری اسلامی ایران </vt:lpstr>
      <vt:lpstr> وضعیت آلودگی کشور به پشه آئدس مهاجم در حال حاضر در کشور </vt:lpstr>
      <vt:lpstr> وضعیت آلودگی کشور به پشه آئدس مهاجم در حال حاضر در کشور </vt:lpstr>
      <vt:lpstr> وضعیت آلودگی کشور به پشه آئدس مهاجم در حال حاضر در کشور </vt:lpstr>
      <vt:lpstr> وضعیت آلودگی کشور به پشه آئدس مهاجم در حال حاضر </vt:lpstr>
      <vt:lpstr> وضعیت آلودگی کشور به پشه آئدس مهاجم در حال حاضر </vt:lpstr>
      <vt:lpstr> وضعیت آلودگی کشور به پشه آئدس مهاجم در حال حاضر </vt:lpstr>
      <vt:lpstr> وضعیت آلودگی کشور به پشه آئدس مهاجم در حال حاضر </vt:lpstr>
      <vt:lpstr>وضعیت  موجود</vt:lpstr>
      <vt:lpstr>مبادی ورودی و نظام مراقبت حشره شناسی در کشور</vt:lpstr>
      <vt:lpstr> بررسی سرواپیدمیولوژیکی دانگ، چیکونگونیا و زیکا در کشور</vt:lpstr>
      <vt:lpstr>وضعیت فراوانی بیماریهای منتقله از پشه آئدس در کشور: فعال بودن نظام تشخیص و درمان در سراسر کشور در چارچوب نظام مراقبت سندرمیک بیماریها </vt:lpstr>
      <vt:lpstr>پیش بینی مهیا بودن شرایط جهت حضور پشه  آئدس اجیپتی و آلبوپیکتوس با توجه به اطلاعات زیست اقلیمی </vt:lpstr>
      <vt:lpstr> بررسی اپیدمیولوژیک بیماران وارده از خارج کشور  پس از اپیدمی امارات-26 اردیبهشت تا در تاریخ 12 تیر </vt:lpstr>
      <vt:lpstr>سناریوی مورد مثبت تب دانگ در گراش “وارده از امارات”۱۴۰۳</vt:lpstr>
      <vt:lpstr>سناریوی مورد مثبت تب دانگ در گراش “وارده از امارات”۱۴۰۳</vt:lpstr>
      <vt:lpstr> سناریوی اولین مورد وارده از کشور امارات در استان هرمزگان  </vt:lpstr>
      <vt:lpstr>سناریوی مورد مثبت اولین انتقال محلی: تب دانگ – بندرلنگه</vt:lpstr>
      <vt:lpstr>سناریوی مورد مثبت اولین انتقال محلی: تب دانگ – بندرلنگه</vt:lpstr>
      <vt:lpstr>*اقدامات انجام شده در سطح کشوری* پس از کشف یک مورد مثبت  وارده از کشور امارات</vt:lpstr>
      <vt:lpstr>نکات کلیدی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اقدامات انجام شده در راستای کنترل پشه مهاجم در استان های آلوده به پشه ناقل آئدس اجیپتی و آئدس آلبوپیکتوس</vt:lpstr>
      <vt:lpstr>اقدامات انجام شده در راستای کنترل پشه مهاجم در استان های آلوده به پشه ناقل آئدس اجیپتی و آئدس آلبوپیکتوس  </vt:lpstr>
      <vt:lpstr>اقدامات انجام شده پس از صید آئدس اجیپتی </vt:lpstr>
      <vt:lpstr>فعالیتها</vt:lpstr>
      <vt:lpstr>مداخلات شیمیایی (مه پاشی و لاروکشی)</vt:lpstr>
      <vt:lpstr>کنترل شیمیایی ناقل</vt:lpstr>
      <vt:lpstr>PowerPoint Presentation</vt:lpstr>
      <vt:lpstr>اقدامات ساختاری بهداشت محیط  جهت کنترل آئدس در استان</vt:lpstr>
      <vt:lpstr>اقدامات بهسازی محیط</vt:lpstr>
      <vt:lpstr>اقدامات بهسازی محیط</vt:lpstr>
      <vt:lpstr>تایرهای ضربه گیر</vt:lpstr>
      <vt:lpstr>ساماندهی آب خروجی کولر</vt:lpstr>
      <vt:lpstr>جمع آوری تایرهای فرسوده و خشکاندن زیستگاههای لاروی</vt:lpstr>
      <vt:lpstr>تجارب موفق بهسازی محیط</vt:lpstr>
      <vt:lpstr>از بین بردن زیستگاه های فعال</vt:lpstr>
      <vt:lpstr>PowerPoint Presentation</vt:lpstr>
      <vt:lpstr>PowerPoint Presentation</vt:lpstr>
      <vt:lpstr>برگرداندن قایقهای مستعمل جهت جلوگیری ار تشکیل زیستگاه لاروی</vt:lpstr>
      <vt:lpstr>اقدامات بهسازی محیط در شهرستان بندرعباس</vt:lpstr>
      <vt:lpstr>تهیه وتوزیع مخازن استاندارد دربین خانوارها </vt:lpstr>
      <vt:lpstr>آموزش ، اطلاع رسانی و توزیع رسانه های آموزشی توسط تیم های مراقبت درب منزل و نصب پوستر در سازمان های تحت پوشش مراکزشهری و روستایی</vt:lpstr>
      <vt:lpstr>تهیه رسانه آموزشی در زمینه آئدس</vt:lpstr>
      <vt:lpstr>PowerPoint Presentation</vt:lpstr>
      <vt:lpstr>به اشتراک گذاری مطالب آموزشی در صفحه اینستاگرام مرکز بهداشت</vt:lpstr>
      <vt:lpstr>نصب استند و بنر خودمراقبتی در ابتلا به بیماری های ناشی از گزش پشه آئدس در معاونت بهداشتی </vt:lpstr>
      <vt:lpstr>آموزش کارکنان ستاد و مراقبین سلامت </vt:lpstr>
      <vt:lpstr>آموزش ، اطلاع رسانی و توزیع رسانه های آموزشی توسط تیم های بهداشت محیط</vt:lpstr>
      <vt:lpstr>چاپ ونصب استندآموزشی در مبادی ورودی استان( اسکله، فرودگاه و ...)</vt:lpstr>
      <vt:lpstr>نصب بنر و بیلبورد آموزشی و اطلاع رسانی در سطح شهر</vt:lpstr>
      <vt:lpstr>چالش ها </vt:lpstr>
      <vt:lpstr>چالش ها </vt:lpstr>
      <vt:lpstr> انتظارات از دستگاه ها   اقدامات مورد لزوم در مراحل  آمادگی و پاسخ به طغیان </vt:lpstr>
      <vt:lpstr> مرحله آمادگی وظایف درون سازمانی </vt:lpstr>
      <vt:lpstr>PowerPoint Presentation</vt:lpstr>
      <vt:lpstr> مرحله آمادگی  وظایف درون سازمانی </vt:lpstr>
      <vt:lpstr>PowerPoint Presentation</vt:lpstr>
      <vt:lpstr> مرحله آمادگی وظایف درون سازمانی </vt:lpstr>
      <vt:lpstr> مرحله آمادگی وظایف درون سازمانی </vt:lpstr>
      <vt:lpstr> خود مراقبتی و محافظت فردی </vt:lpstr>
      <vt:lpstr>PowerPoint Presentation</vt:lpstr>
      <vt:lpstr> بهسازی محیط جهت از بین بردن زیستگاههای لاروی پشه ها</vt:lpstr>
      <vt:lpstr>PowerPoint Presentation</vt:lpstr>
      <vt:lpstr>PowerPoint Presentation</vt:lpstr>
      <vt:lpstr>PowerPoint Presentation</vt:lpstr>
      <vt:lpstr>PowerPoint Presentation</vt:lpstr>
      <vt:lpstr>PowerPoint Presentation</vt:lpstr>
      <vt:lpstr>PowerPoint Presentation</vt:lpstr>
      <vt:lpstr>کنترل لارو</vt:lpstr>
      <vt:lpstr>مبارزه با پشه در آب با استفاده از لاروکش های بیولوژیکی </vt:lpstr>
      <vt:lpstr>کنترل بالغین</vt:lpstr>
      <vt:lpstr>کنترل بالغین</vt:lpstr>
      <vt:lpstr>کنترل بالغین سمپاشی ابقایی خارجی</vt:lpstr>
      <vt:lpstr>محافظت فردی</vt:lpstr>
      <vt:lpstr>استفاده از مواد دور کننده</vt:lpstr>
      <vt:lpstr>PowerPoint Presentation</vt:lpstr>
      <vt:lpstr>روشهای نوین کنترل</vt:lpstr>
      <vt:lpstr>PowerPoint Presentation</vt:lpstr>
      <vt:lpstr>PowerPoint Presentation</vt:lpstr>
      <vt:lpstr>PowerPoint Presentation</vt:lpstr>
      <vt:lpstr>  سپاس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اهمیت بیماریهای منتقله از ناقلین آنوفل و آئدس مهاجم  در نیروهای نظامی مستقر در مناطق مرزی  کمیته علمی-اجرایی پیشگیری و کنترل مالاریا  (مدیریت بیماریهای شایع منتقله از ناقلین)  اداره کنترل بیماریهای منتقله توسط ناقلین مرکز مدیریت بیماریهای واگیر وزارت بهداشت، درمان و آموزش پزشکی  جلسه اول - 23 خرداد 1402</dc:title>
  <dc:creator>Shafagh</dc:creator>
  <cp:lastModifiedBy>Simin Khayyatzadeh</cp:lastModifiedBy>
  <cp:revision>324</cp:revision>
  <dcterms:modified xsi:type="dcterms:W3CDTF">2024-07-30T05:55:01Z</dcterms:modified>
</cp:coreProperties>
</file>